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Light" charset="1" panose="020B0306030504020204"/>
      <p:regular r:id="rId14"/>
    </p:embeddedFont>
    <p:embeddedFont>
      <p:font typeface="Open Sans Light Italics" charset="1" panose="020B0306030504020204"/>
      <p:regular r:id="rId15"/>
    </p:embeddedFont>
    <p:embeddedFont>
      <p:font typeface="Open Sans Ultra-Bold" charset="1" panose="00000000000000000000"/>
      <p:regular r:id="rId16"/>
    </p:embeddedFont>
    <p:embeddedFont>
      <p:font typeface="Open Sans Ultra-Bold Italics"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4345" y="452439"/>
            <a:ext cx="17359310" cy="9382123"/>
            <a:chOff x="0" y="0"/>
            <a:chExt cx="23145747" cy="12509497"/>
          </a:xfrm>
        </p:grpSpPr>
        <p:pic>
          <p:nvPicPr>
            <p:cNvPr name="Picture 3" id="3"/>
            <p:cNvPicPr>
              <a:picLocks noChangeAspect="true"/>
            </p:cNvPicPr>
            <p:nvPr/>
          </p:nvPicPr>
          <p:blipFill>
            <a:blip r:embed="rId2"/>
            <a:srcRect l="4553" t="0" r="4553" b="0"/>
            <a:stretch>
              <a:fillRect/>
            </a:stretch>
          </p:blipFill>
          <p:spPr>
            <a:xfrm flipH="false" flipV="false">
              <a:off x="0" y="0"/>
              <a:ext cx="23145747" cy="12509497"/>
            </a:xfrm>
            <a:prstGeom prst="rect">
              <a:avLst/>
            </a:prstGeom>
          </p:spPr>
        </p:pic>
      </p:gr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3860">
                <a:alpha val="49804"/>
              </a:srgbClr>
            </a:solidFill>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764101" y="2024797"/>
            <a:ext cx="1030350" cy="685651"/>
          </a:xfrm>
          <a:custGeom>
            <a:avLst/>
            <a:gdLst/>
            <a:ahLst/>
            <a:cxnLst/>
            <a:rect r="r" b="b" t="t" l="l"/>
            <a:pathLst>
              <a:path h="685651" w="1030350">
                <a:moveTo>
                  <a:pt x="0" y="0"/>
                </a:moveTo>
                <a:lnTo>
                  <a:pt x="1030350" y="0"/>
                </a:lnTo>
                <a:lnTo>
                  <a:pt x="1030350" y="685652"/>
                </a:lnTo>
                <a:lnTo>
                  <a:pt x="0" y="6856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522898" y="6000739"/>
            <a:ext cx="12616379" cy="1657361"/>
          </a:xfrm>
          <a:prstGeom prst="rect">
            <a:avLst/>
          </a:prstGeom>
        </p:spPr>
        <p:txBody>
          <a:bodyPr anchor="t" rtlCol="false" tIns="0" lIns="0" bIns="0" rIns="0">
            <a:spAutoFit/>
          </a:bodyPr>
          <a:lstStyle/>
          <a:p>
            <a:pPr>
              <a:lnSpc>
                <a:spcPts val="12600"/>
              </a:lnSpc>
            </a:pPr>
            <a:r>
              <a:rPr lang="en-US" sz="12000" spc="600">
                <a:solidFill>
                  <a:srgbClr val="FFFFFF"/>
                </a:solidFill>
                <a:latin typeface="Open Sans Bold"/>
              </a:rPr>
              <a:t>NOSQL</a:t>
            </a:r>
          </a:p>
        </p:txBody>
      </p:sp>
      <p:sp>
        <p:nvSpPr>
          <p:cNvPr name="Freeform 9" id="9"/>
          <p:cNvSpPr/>
          <p:nvPr/>
        </p:nvSpPr>
        <p:spPr>
          <a:xfrm flipH="false" flipV="false" rot="0">
            <a:off x="-4134433" y="1818978"/>
            <a:ext cx="12993464" cy="2102579"/>
          </a:xfrm>
          <a:custGeom>
            <a:avLst/>
            <a:gdLst/>
            <a:ahLst/>
            <a:cxnLst/>
            <a:rect r="r" b="b" t="t" l="l"/>
            <a:pathLst>
              <a:path h="2102579" w="12993464">
                <a:moveTo>
                  <a:pt x="0" y="0"/>
                </a:moveTo>
                <a:lnTo>
                  <a:pt x="12993465" y="0"/>
                </a:lnTo>
                <a:lnTo>
                  <a:pt x="12993465" y="2102578"/>
                </a:lnTo>
                <a:lnTo>
                  <a:pt x="0" y="2102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10800000">
            <a:off x="14404440" y="6365444"/>
            <a:ext cx="12993464" cy="2102579"/>
          </a:xfrm>
          <a:custGeom>
            <a:avLst/>
            <a:gdLst/>
            <a:ahLst/>
            <a:cxnLst/>
            <a:rect r="r" b="b" t="t" l="l"/>
            <a:pathLst>
              <a:path h="2102579" w="12993464">
                <a:moveTo>
                  <a:pt x="0" y="0"/>
                </a:moveTo>
                <a:lnTo>
                  <a:pt x="12993464" y="0"/>
                </a:lnTo>
                <a:lnTo>
                  <a:pt x="12993464" y="2102578"/>
                </a:lnTo>
                <a:lnTo>
                  <a:pt x="0" y="2102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3860"/>
        </a:solidFill>
      </p:bgPr>
    </p:bg>
    <p:spTree>
      <p:nvGrpSpPr>
        <p:cNvPr id="1" name=""/>
        <p:cNvGrpSpPr/>
        <p:nvPr/>
      </p:nvGrpSpPr>
      <p:grpSpPr>
        <a:xfrm>
          <a:off x="0" y="0"/>
          <a:ext cx="0" cy="0"/>
          <a:chOff x="0" y="0"/>
          <a:chExt cx="0" cy="0"/>
        </a:xfrm>
      </p:grpSpPr>
      <p:grpSp>
        <p:nvGrpSpPr>
          <p:cNvPr name="Group 2" id="2"/>
          <p:cNvGrpSpPr/>
          <p:nvPr/>
        </p:nvGrpSpPr>
        <p:grpSpPr>
          <a:xfrm rot="0">
            <a:off x="1151682" y="514350"/>
            <a:ext cx="16107618" cy="968471"/>
            <a:chOff x="0" y="0"/>
            <a:chExt cx="21476823" cy="1291295"/>
          </a:xfrm>
        </p:grpSpPr>
        <p:grpSp>
          <p:nvGrpSpPr>
            <p:cNvPr name="Group 3" id="3"/>
            <p:cNvGrpSpPr/>
            <p:nvPr/>
          </p:nvGrpSpPr>
          <p:grpSpPr>
            <a:xfrm rot="0">
              <a:off x="0" y="0"/>
              <a:ext cx="21476823" cy="1291295"/>
              <a:chOff x="0" y="0"/>
              <a:chExt cx="5196861" cy="312461"/>
            </a:xfrm>
          </p:grpSpPr>
          <p:sp>
            <p:nvSpPr>
              <p:cNvPr name="Freeform 4" id="4"/>
              <p:cNvSpPr/>
              <p:nvPr/>
            </p:nvSpPr>
            <p:spPr>
              <a:xfrm flipH="false" flipV="false" rot="0">
                <a:off x="0" y="0"/>
                <a:ext cx="5196861" cy="312461"/>
              </a:xfrm>
              <a:custGeom>
                <a:avLst/>
                <a:gdLst/>
                <a:ahLst/>
                <a:cxnLst/>
                <a:rect r="r" b="b" t="t" l="l"/>
                <a:pathLst>
                  <a:path h="312461" w="5196861">
                    <a:moveTo>
                      <a:pt x="0" y="0"/>
                    </a:moveTo>
                    <a:lnTo>
                      <a:pt x="5196861" y="0"/>
                    </a:lnTo>
                    <a:lnTo>
                      <a:pt x="5196861" y="312461"/>
                    </a:lnTo>
                    <a:lnTo>
                      <a:pt x="0" y="312461"/>
                    </a:lnTo>
                    <a:close/>
                  </a:path>
                </a:pathLst>
              </a:custGeom>
              <a:solidFill>
                <a:srgbClr val="FFFFFF"/>
              </a:solidFill>
            </p:spPr>
          </p:sp>
          <p:sp>
            <p:nvSpPr>
              <p:cNvPr name="TextBox 5" id="5"/>
              <p:cNvSpPr txBox="true"/>
              <p:nvPr/>
            </p:nvSpPr>
            <p:spPr>
              <a:xfrm>
                <a:off x="0" y="-38100"/>
                <a:ext cx="5196861" cy="3505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04585" y="286872"/>
              <a:ext cx="18267653" cy="765175"/>
            </a:xfrm>
            <a:prstGeom prst="rect">
              <a:avLst/>
            </a:prstGeom>
          </p:spPr>
          <p:txBody>
            <a:bodyPr anchor="t" rtlCol="false" tIns="0" lIns="0" bIns="0" rIns="0">
              <a:spAutoFit/>
            </a:bodyPr>
            <a:lstStyle/>
            <a:p>
              <a:pPr algn="ctr">
                <a:lnSpc>
                  <a:spcPts val="4200"/>
                </a:lnSpc>
              </a:pPr>
              <a:r>
                <a:rPr lang="en-US" sz="4000" spc="200">
                  <a:solidFill>
                    <a:srgbClr val="000000"/>
                  </a:solidFill>
                  <a:latin typeface="Open Sans Ultra-Bold"/>
                </a:rPr>
                <a:t>3. MONGODB</a:t>
              </a:r>
            </a:p>
          </p:txBody>
        </p:sp>
      </p:grpSp>
      <p:sp>
        <p:nvSpPr>
          <p:cNvPr name="Freeform 7" id="7"/>
          <p:cNvSpPr/>
          <p:nvPr/>
        </p:nvSpPr>
        <p:spPr>
          <a:xfrm flipH="false" flipV="false" rot="0">
            <a:off x="5695992" y="3591375"/>
            <a:ext cx="6322998" cy="5849849"/>
          </a:xfrm>
          <a:custGeom>
            <a:avLst/>
            <a:gdLst/>
            <a:ahLst/>
            <a:cxnLst/>
            <a:rect r="r" b="b" t="t" l="l"/>
            <a:pathLst>
              <a:path h="5849849" w="6322998">
                <a:moveTo>
                  <a:pt x="0" y="0"/>
                </a:moveTo>
                <a:lnTo>
                  <a:pt x="6322999" y="0"/>
                </a:lnTo>
                <a:lnTo>
                  <a:pt x="6322999" y="5849849"/>
                </a:lnTo>
                <a:lnTo>
                  <a:pt x="0" y="5849849"/>
                </a:lnTo>
                <a:lnTo>
                  <a:pt x="0" y="0"/>
                </a:lnTo>
                <a:close/>
              </a:path>
            </a:pathLst>
          </a:custGeom>
          <a:blipFill>
            <a:blip r:embed="rId2"/>
            <a:stretch>
              <a:fillRect l="0" t="0" r="0" b="0"/>
            </a:stretch>
          </a:blipFill>
        </p:spPr>
      </p:sp>
      <p:sp>
        <p:nvSpPr>
          <p:cNvPr name="TextBox 8" id="8"/>
          <p:cNvSpPr txBox="true"/>
          <p:nvPr/>
        </p:nvSpPr>
        <p:spPr>
          <a:xfrm rot="0">
            <a:off x="602498" y="1804676"/>
            <a:ext cx="6073248" cy="422275"/>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Open Sans Bold"/>
              </a:rPr>
              <a:t>a. Khái niệm</a:t>
            </a:r>
          </a:p>
        </p:txBody>
      </p:sp>
      <p:sp>
        <p:nvSpPr>
          <p:cNvPr name="TextBox 9" id="9"/>
          <p:cNvSpPr txBox="true"/>
          <p:nvPr/>
        </p:nvSpPr>
        <p:spPr>
          <a:xfrm rot="0">
            <a:off x="1151682" y="2455138"/>
            <a:ext cx="16210019" cy="860425"/>
          </a:xfrm>
          <a:prstGeom prst="rect">
            <a:avLst/>
          </a:prstGeom>
        </p:spPr>
        <p:txBody>
          <a:bodyPr anchor="t" rtlCol="false" tIns="0" lIns="0" bIns="0" rIns="0">
            <a:spAutoFit/>
          </a:bodyPr>
          <a:lstStyle/>
          <a:p>
            <a:pPr>
              <a:lnSpc>
                <a:spcPts val="3499"/>
              </a:lnSpc>
            </a:pPr>
            <a:r>
              <a:rPr lang="en-US" sz="2499">
                <a:solidFill>
                  <a:srgbClr val="FFFFFF"/>
                </a:solidFill>
                <a:latin typeface="Open Sans"/>
              </a:rPr>
              <a:t>MongoDB là một cơ sở dữ liệu document mã nguồn mở, đa nền tảng với khả năng mở rộng và hiệu năng cao cùng tốc độ truy vấn dữ liệu vượt trội với chỉ mục, và là CSDL hàng đầu của NoSQL, được viết bằng 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3860"/>
        </a:solidFill>
      </p:bgPr>
    </p:bg>
    <p:spTree>
      <p:nvGrpSpPr>
        <p:cNvPr id="1" name=""/>
        <p:cNvGrpSpPr/>
        <p:nvPr/>
      </p:nvGrpSpPr>
      <p:grpSpPr>
        <a:xfrm>
          <a:off x="0" y="0"/>
          <a:ext cx="0" cy="0"/>
          <a:chOff x="0" y="0"/>
          <a:chExt cx="0" cy="0"/>
        </a:xfrm>
      </p:grpSpPr>
      <p:grpSp>
        <p:nvGrpSpPr>
          <p:cNvPr name="Group 2" id="2"/>
          <p:cNvGrpSpPr/>
          <p:nvPr/>
        </p:nvGrpSpPr>
        <p:grpSpPr>
          <a:xfrm rot="0">
            <a:off x="1151682" y="514350"/>
            <a:ext cx="16107618" cy="968471"/>
            <a:chOff x="0" y="0"/>
            <a:chExt cx="21476823" cy="1291295"/>
          </a:xfrm>
        </p:grpSpPr>
        <p:grpSp>
          <p:nvGrpSpPr>
            <p:cNvPr name="Group 3" id="3"/>
            <p:cNvGrpSpPr/>
            <p:nvPr/>
          </p:nvGrpSpPr>
          <p:grpSpPr>
            <a:xfrm rot="0">
              <a:off x="0" y="0"/>
              <a:ext cx="21476823" cy="1291295"/>
              <a:chOff x="0" y="0"/>
              <a:chExt cx="5196861" cy="312461"/>
            </a:xfrm>
          </p:grpSpPr>
          <p:sp>
            <p:nvSpPr>
              <p:cNvPr name="Freeform 4" id="4"/>
              <p:cNvSpPr/>
              <p:nvPr/>
            </p:nvSpPr>
            <p:spPr>
              <a:xfrm flipH="false" flipV="false" rot="0">
                <a:off x="0" y="0"/>
                <a:ext cx="5196861" cy="312461"/>
              </a:xfrm>
              <a:custGeom>
                <a:avLst/>
                <a:gdLst/>
                <a:ahLst/>
                <a:cxnLst/>
                <a:rect r="r" b="b" t="t" l="l"/>
                <a:pathLst>
                  <a:path h="312461" w="5196861">
                    <a:moveTo>
                      <a:pt x="0" y="0"/>
                    </a:moveTo>
                    <a:lnTo>
                      <a:pt x="5196861" y="0"/>
                    </a:lnTo>
                    <a:lnTo>
                      <a:pt x="5196861" y="312461"/>
                    </a:lnTo>
                    <a:lnTo>
                      <a:pt x="0" y="312461"/>
                    </a:lnTo>
                    <a:close/>
                  </a:path>
                </a:pathLst>
              </a:custGeom>
              <a:solidFill>
                <a:srgbClr val="FFFFFF"/>
              </a:solidFill>
            </p:spPr>
          </p:sp>
          <p:sp>
            <p:nvSpPr>
              <p:cNvPr name="TextBox 5" id="5"/>
              <p:cNvSpPr txBox="true"/>
              <p:nvPr/>
            </p:nvSpPr>
            <p:spPr>
              <a:xfrm>
                <a:off x="0" y="-38100"/>
                <a:ext cx="5196861" cy="3505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04585" y="286872"/>
              <a:ext cx="18267653" cy="765175"/>
            </a:xfrm>
            <a:prstGeom prst="rect">
              <a:avLst/>
            </a:prstGeom>
          </p:spPr>
          <p:txBody>
            <a:bodyPr anchor="t" rtlCol="false" tIns="0" lIns="0" bIns="0" rIns="0">
              <a:spAutoFit/>
            </a:bodyPr>
            <a:lstStyle/>
            <a:p>
              <a:pPr algn="ctr">
                <a:lnSpc>
                  <a:spcPts val="4200"/>
                </a:lnSpc>
              </a:pPr>
              <a:r>
                <a:rPr lang="en-US" sz="4000" spc="200">
                  <a:solidFill>
                    <a:srgbClr val="000000"/>
                  </a:solidFill>
                  <a:latin typeface="Open Sans Ultra-Bold"/>
                </a:rPr>
                <a:t>3. MONGODB</a:t>
              </a:r>
            </a:p>
          </p:txBody>
        </p:sp>
      </p:grpSp>
      <p:sp>
        <p:nvSpPr>
          <p:cNvPr name="Freeform 7" id="7"/>
          <p:cNvSpPr/>
          <p:nvPr/>
        </p:nvSpPr>
        <p:spPr>
          <a:xfrm flipH="false" flipV="false" rot="0">
            <a:off x="3945690" y="5143500"/>
            <a:ext cx="10622003" cy="3793572"/>
          </a:xfrm>
          <a:custGeom>
            <a:avLst/>
            <a:gdLst/>
            <a:ahLst/>
            <a:cxnLst/>
            <a:rect r="r" b="b" t="t" l="l"/>
            <a:pathLst>
              <a:path h="3793572" w="10622003">
                <a:moveTo>
                  <a:pt x="0" y="0"/>
                </a:moveTo>
                <a:lnTo>
                  <a:pt x="10622003" y="0"/>
                </a:lnTo>
                <a:lnTo>
                  <a:pt x="10622003" y="3793572"/>
                </a:lnTo>
                <a:lnTo>
                  <a:pt x="0" y="3793572"/>
                </a:lnTo>
                <a:lnTo>
                  <a:pt x="0" y="0"/>
                </a:lnTo>
                <a:close/>
              </a:path>
            </a:pathLst>
          </a:custGeom>
          <a:blipFill>
            <a:blip r:embed="rId2"/>
            <a:stretch>
              <a:fillRect l="0" t="0" r="0" b="0"/>
            </a:stretch>
          </a:blipFill>
        </p:spPr>
      </p:sp>
      <p:sp>
        <p:nvSpPr>
          <p:cNvPr name="TextBox 8" id="8"/>
          <p:cNvSpPr txBox="true"/>
          <p:nvPr/>
        </p:nvSpPr>
        <p:spPr>
          <a:xfrm rot="0">
            <a:off x="602498" y="1804676"/>
            <a:ext cx="6073248" cy="422275"/>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Open Sans Bold"/>
              </a:rPr>
              <a:t>b. Các khái niệm trong MongoDB</a:t>
            </a:r>
          </a:p>
        </p:txBody>
      </p:sp>
      <p:sp>
        <p:nvSpPr>
          <p:cNvPr name="TextBox 9" id="9"/>
          <p:cNvSpPr txBox="true"/>
          <p:nvPr/>
        </p:nvSpPr>
        <p:spPr>
          <a:xfrm rot="0">
            <a:off x="1151682" y="2455138"/>
            <a:ext cx="16210019" cy="26130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Open Sans"/>
              </a:rPr>
              <a:t>Collection: là một tập hợp các documents, tương tự như table trong RDBMS. Nó được lưu trữ trong một database và không thực thi schema.</a:t>
            </a:r>
          </a:p>
          <a:p>
            <a:pPr marL="539749" indent="-269875" lvl="1">
              <a:lnSpc>
                <a:spcPts val="3499"/>
              </a:lnSpc>
              <a:buFont typeface="Arial"/>
              <a:buChar char="•"/>
            </a:pPr>
            <a:r>
              <a:rPr lang="en-US" sz="2499">
                <a:solidFill>
                  <a:srgbClr val="FFFFFF"/>
                </a:solidFill>
                <a:latin typeface="Open Sans"/>
              </a:rPr>
              <a:t>Document: là một tập hợp các cặp key-value, có schema linh hoạt</a:t>
            </a:r>
          </a:p>
          <a:p>
            <a:pPr marL="539749" indent="-269875" lvl="1">
              <a:lnSpc>
                <a:spcPts val="3499"/>
              </a:lnSpc>
              <a:buFont typeface="Arial"/>
              <a:buChar char="•"/>
            </a:pPr>
            <a:r>
              <a:rPr lang="en-US" sz="2499">
                <a:solidFill>
                  <a:srgbClr val="FFFFFF"/>
                </a:solidFill>
                <a:latin typeface="Open Sans"/>
              </a:rPr>
              <a:t>_id: định danh của một document, mặc định là một số hexadecimal 12 bytes giúp đảm bảo tính duy nhất của mọi document. Tuy nhiên, cũng có thể cung cấp _id khi insert document.</a:t>
            </a:r>
          </a:p>
          <a:p>
            <a:pPr>
              <a:lnSpc>
                <a:spcPts val="3499"/>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53860"/>
        </a:solidFill>
      </p:bgPr>
    </p:bg>
    <p:spTree>
      <p:nvGrpSpPr>
        <p:cNvPr id="1" name=""/>
        <p:cNvGrpSpPr/>
        <p:nvPr/>
      </p:nvGrpSpPr>
      <p:grpSpPr>
        <a:xfrm>
          <a:off x="0" y="0"/>
          <a:ext cx="0" cy="0"/>
          <a:chOff x="0" y="0"/>
          <a:chExt cx="0" cy="0"/>
        </a:xfrm>
      </p:grpSpPr>
      <p:grpSp>
        <p:nvGrpSpPr>
          <p:cNvPr name="Group 2" id="2"/>
          <p:cNvGrpSpPr/>
          <p:nvPr/>
        </p:nvGrpSpPr>
        <p:grpSpPr>
          <a:xfrm rot="0">
            <a:off x="1151682" y="514350"/>
            <a:ext cx="16107618" cy="968471"/>
            <a:chOff x="0" y="0"/>
            <a:chExt cx="21476823" cy="1291295"/>
          </a:xfrm>
        </p:grpSpPr>
        <p:grpSp>
          <p:nvGrpSpPr>
            <p:cNvPr name="Group 3" id="3"/>
            <p:cNvGrpSpPr/>
            <p:nvPr/>
          </p:nvGrpSpPr>
          <p:grpSpPr>
            <a:xfrm rot="0">
              <a:off x="0" y="0"/>
              <a:ext cx="21476823" cy="1291295"/>
              <a:chOff x="0" y="0"/>
              <a:chExt cx="5196861" cy="312461"/>
            </a:xfrm>
          </p:grpSpPr>
          <p:sp>
            <p:nvSpPr>
              <p:cNvPr name="Freeform 4" id="4"/>
              <p:cNvSpPr/>
              <p:nvPr/>
            </p:nvSpPr>
            <p:spPr>
              <a:xfrm flipH="false" flipV="false" rot="0">
                <a:off x="0" y="0"/>
                <a:ext cx="5196861" cy="312461"/>
              </a:xfrm>
              <a:custGeom>
                <a:avLst/>
                <a:gdLst/>
                <a:ahLst/>
                <a:cxnLst/>
                <a:rect r="r" b="b" t="t" l="l"/>
                <a:pathLst>
                  <a:path h="312461" w="5196861">
                    <a:moveTo>
                      <a:pt x="0" y="0"/>
                    </a:moveTo>
                    <a:lnTo>
                      <a:pt x="5196861" y="0"/>
                    </a:lnTo>
                    <a:lnTo>
                      <a:pt x="5196861" y="312461"/>
                    </a:lnTo>
                    <a:lnTo>
                      <a:pt x="0" y="312461"/>
                    </a:lnTo>
                    <a:close/>
                  </a:path>
                </a:pathLst>
              </a:custGeom>
              <a:solidFill>
                <a:srgbClr val="FFFFFF"/>
              </a:solidFill>
            </p:spPr>
          </p:sp>
          <p:sp>
            <p:nvSpPr>
              <p:cNvPr name="TextBox 5" id="5"/>
              <p:cNvSpPr txBox="true"/>
              <p:nvPr/>
            </p:nvSpPr>
            <p:spPr>
              <a:xfrm>
                <a:off x="0" y="-38100"/>
                <a:ext cx="5196861" cy="3505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04585" y="286872"/>
              <a:ext cx="18267653" cy="765175"/>
            </a:xfrm>
            <a:prstGeom prst="rect">
              <a:avLst/>
            </a:prstGeom>
          </p:spPr>
          <p:txBody>
            <a:bodyPr anchor="t" rtlCol="false" tIns="0" lIns="0" bIns="0" rIns="0">
              <a:spAutoFit/>
            </a:bodyPr>
            <a:lstStyle/>
            <a:p>
              <a:pPr algn="ctr">
                <a:lnSpc>
                  <a:spcPts val="4200"/>
                </a:lnSpc>
              </a:pPr>
              <a:r>
                <a:rPr lang="en-US" sz="4000" spc="200">
                  <a:solidFill>
                    <a:srgbClr val="000000"/>
                  </a:solidFill>
                  <a:latin typeface="Open Sans Ultra-Bold"/>
                </a:rPr>
                <a:t>3. MONGODB</a:t>
              </a:r>
            </a:p>
          </p:txBody>
        </p:sp>
      </p:grpSp>
      <p:sp>
        <p:nvSpPr>
          <p:cNvPr name="TextBox 7" id="7"/>
          <p:cNvSpPr txBox="true"/>
          <p:nvPr/>
        </p:nvSpPr>
        <p:spPr>
          <a:xfrm rot="0">
            <a:off x="602498" y="1804676"/>
            <a:ext cx="6073248" cy="422275"/>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Open Sans Bold"/>
              </a:rPr>
              <a:t>c. Kiểu dữ liệu trong MongoDB</a:t>
            </a:r>
          </a:p>
        </p:txBody>
      </p:sp>
      <p:sp>
        <p:nvSpPr>
          <p:cNvPr name="TextBox 8" id="8"/>
          <p:cNvSpPr txBox="true"/>
          <p:nvPr/>
        </p:nvSpPr>
        <p:spPr>
          <a:xfrm rot="0">
            <a:off x="1151682" y="2455138"/>
            <a:ext cx="16210019" cy="4803775"/>
          </a:xfrm>
          <a:prstGeom prst="rect">
            <a:avLst/>
          </a:prstGeom>
        </p:spPr>
        <p:txBody>
          <a:bodyPr anchor="t" rtlCol="false" tIns="0" lIns="0" bIns="0" rIns="0">
            <a:spAutoFit/>
          </a:bodyPr>
          <a:lstStyle/>
          <a:p>
            <a:pPr>
              <a:lnSpc>
                <a:spcPts val="3499"/>
              </a:lnSpc>
            </a:pPr>
            <a:r>
              <a:rPr lang="en-US" sz="2499">
                <a:solidFill>
                  <a:srgbClr val="FFFFFF"/>
                </a:solidFill>
                <a:latin typeface="Open Sans"/>
              </a:rPr>
              <a:t>-MongoDB hỗ trợ khá nhiều kiểu dữ liệu:</a:t>
            </a:r>
          </a:p>
          <a:p>
            <a:pPr marL="539749" indent="-269875" lvl="1">
              <a:lnSpc>
                <a:spcPts val="3499"/>
              </a:lnSpc>
              <a:buFont typeface="Arial"/>
              <a:buChar char="•"/>
            </a:pPr>
            <a:r>
              <a:rPr lang="en-US" sz="2499">
                <a:solidFill>
                  <a:srgbClr val="FFFFFF"/>
                </a:solidFill>
                <a:latin typeface="Open Sans"/>
              </a:rPr>
              <a:t>String: Đây là kiểu sử dụng phổ biến nhất để lưu trữ dữ liệu. String trong MongoDB phải là UTF-8.</a:t>
            </a:r>
          </a:p>
          <a:p>
            <a:pPr marL="539749" indent="-269875" lvl="1">
              <a:lnSpc>
                <a:spcPts val="3499"/>
              </a:lnSpc>
              <a:buFont typeface="Arial"/>
              <a:buChar char="•"/>
            </a:pPr>
            <a:r>
              <a:rPr lang="en-US" sz="2499">
                <a:solidFill>
                  <a:srgbClr val="FFFFFF"/>
                </a:solidFill>
                <a:latin typeface="Open Sans"/>
              </a:rPr>
              <a:t>Integer: Đây là kiểu dữ liệu được sử dụng để lưu các giá trị số. Integer có thể là 32 bit hay 64 bit phụ thuộc vào server của bạn.</a:t>
            </a:r>
          </a:p>
          <a:p>
            <a:pPr marL="539749" indent="-269875" lvl="1">
              <a:lnSpc>
                <a:spcPts val="3499"/>
              </a:lnSpc>
              <a:buFont typeface="Arial"/>
              <a:buChar char="•"/>
            </a:pPr>
            <a:r>
              <a:rPr lang="en-US" sz="2499">
                <a:solidFill>
                  <a:srgbClr val="FFFFFF"/>
                </a:solidFill>
                <a:latin typeface="Open Sans"/>
              </a:rPr>
              <a:t>Boolean: Đây là kiểu dữ liệu được dùng để lưu giá trị boolean.</a:t>
            </a:r>
          </a:p>
          <a:p>
            <a:pPr marL="539749" indent="-269875" lvl="1">
              <a:lnSpc>
                <a:spcPts val="3499"/>
              </a:lnSpc>
              <a:buFont typeface="Arial"/>
              <a:buChar char="•"/>
            </a:pPr>
            <a:r>
              <a:rPr lang="en-US" sz="2499">
                <a:solidFill>
                  <a:srgbClr val="FFFFFF"/>
                </a:solidFill>
                <a:latin typeface="Open Sans"/>
              </a:rPr>
              <a:t>Double: Được sử dụng để lưu trữ các giá trị dấu phẩy động.</a:t>
            </a:r>
          </a:p>
          <a:p>
            <a:pPr marL="539749" indent="-269875" lvl="1">
              <a:lnSpc>
                <a:spcPts val="3499"/>
              </a:lnSpc>
              <a:buFont typeface="Arial"/>
              <a:buChar char="•"/>
            </a:pPr>
            <a:r>
              <a:rPr lang="en-US" sz="2499">
                <a:solidFill>
                  <a:srgbClr val="FFFFFF"/>
                </a:solidFill>
                <a:latin typeface="Open Sans"/>
              </a:rPr>
              <a:t>Arrays: Được dùng để lưu các mảng hoặc danh sách hoặc nhiều giá trị trong một key.</a:t>
            </a:r>
          </a:p>
          <a:p>
            <a:pPr marL="539749" indent="-269875" lvl="1">
              <a:lnSpc>
                <a:spcPts val="3499"/>
              </a:lnSpc>
              <a:buFont typeface="Arial"/>
              <a:buChar char="•"/>
            </a:pPr>
            <a:r>
              <a:rPr lang="en-US" sz="2499">
                <a:solidFill>
                  <a:srgbClr val="FFFFFF"/>
                </a:solidFill>
                <a:latin typeface="Open Sans"/>
              </a:rPr>
              <a:t>Timestamp: Dùng để để ghi lại khi một tài liệu đã được sửa đổi hoặc thêm vào.</a:t>
            </a:r>
          </a:p>
          <a:p>
            <a:pPr marL="539749" indent="-269875" lvl="1">
              <a:lnSpc>
                <a:spcPts val="3499"/>
              </a:lnSpc>
              <a:buFont typeface="Arial"/>
              <a:buChar char="•"/>
            </a:pPr>
            <a:r>
              <a:rPr lang="en-US" sz="2499">
                <a:solidFill>
                  <a:srgbClr val="FFFFFF"/>
                </a:solidFill>
                <a:latin typeface="Open Sans"/>
              </a:rPr>
              <a:t>Null: Dùng để lưu các giá trị là Null</a:t>
            </a:r>
          </a:p>
          <a:p>
            <a:pPr>
              <a:lnSpc>
                <a:spcPts val="3499"/>
              </a:lnSpc>
            </a:pPr>
            <a:r>
              <a:rPr lang="en-US" sz="2499">
                <a:solidFill>
                  <a:srgbClr val="FFFFFF"/>
                </a:solidFill>
                <a:latin typeface="Open Sans"/>
              </a:rPr>
              <a:t>.......</a:t>
            </a:r>
          </a:p>
          <a:p>
            <a:pPr>
              <a:lnSpc>
                <a:spcPts val="3499"/>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53860"/>
        </a:solidFill>
      </p:bgPr>
    </p:bg>
    <p:spTree>
      <p:nvGrpSpPr>
        <p:cNvPr id="1" name=""/>
        <p:cNvGrpSpPr/>
        <p:nvPr/>
      </p:nvGrpSpPr>
      <p:grpSpPr>
        <a:xfrm>
          <a:off x="0" y="0"/>
          <a:ext cx="0" cy="0"/>
          <a:chOff x="0" y="0"/>
          <a:chExt cx="0" cy="0"/>
        </a:xfrm>
      </p:grpSpPr>
      <p:grpSp>
        <p:nvGrpSpPr>
          <p:cNvPr name="Group 2" id="2"/>
          <p:cNvGrpSpPr/>
          <p:nvPr/>
        </p:nvGrpSpPr>
        <p:grpSpPr>
          <a:xfrm rot="0">
            <a:off x="1151682" y="514350"/>
            <a:ext cx="16107618" cy="968471"/>
            <a:chOff x="0" y="0"/>
            <a:chExt cx="21476823" cy="1291295"/>
          </a:xfrm>
        </p:grpSpPr>
        <p:grpSp>
          <p:nvGrpSpPr>
            <p:cNvPr name="Group 3" id="3"/>
            <p:cNvGrpSpPr/>
            <p:nvPr/>
          </p:nvGrpSpPr>
          <p:grpSpPr>
            <a:xfrm rot="0">
              <a:off x="0" y="0"/>
              <a:ext cx="21476823" cy="1291295"/>
              <a:chOff x="0" y="0"/>
              <a:chExt cx="5196861" cy="312461"/>
            </a:xfrm>
          </p:grpSpPr>
          <p:sp>
            <p:nvSpPr>
              <p:cNvPr name="Freeform 4" id="4"/>
              <p:cNvSpPr/>
              <p:nvPr/>
            </p:nvSpPr>
            <p:spPr>
              <a:xfrm flipH="false" flipV="false" rot="0">
                <a:off x="0" y="0"/>
                <a:ext cx="5196861" cy="312461"/>
              </a:xfrm>
              <a:custGeom>
                <a:avLst/>
                <a:gdLst/>
                <a:ahLst/>
                <a:cxnLst/>
                <a:rect r="r" b="b" t="t" l="l"/>
                <a:pathLst>
                  <a:path h="312461" w="5196861">
                    <a:moveTo>
                      <a:pt x="0" y="0"/>
                    </a:moveTo>
                    <a:lnTo>
                      <a:pt x="5196861" y="0"/>
                    </a:lnTo>
                    <a:lnTo>
                      <a:pt x="5196861" y="312461"/>
                    </a:lnTo>
                    <a:lnTo>
                      <a:pt x="0" y="312461"/>
                    </a:lnTo>
                    <a:close/>
                  </a:path>
                </a:pathLst>
              </a:custGeom>
              <a:solidFill>
                <a:srgbClr val="FFFFFF"/>
              </a:solidFill>
            </p:spPr>
          </p:sp>
          <p:sp>
            <p:nvSpPr>
              <p:cNvPr name="TextBox 5" id="5"/>
              <p:cNvSpPr txBox="true"/>
              <p:nvPr/>
            </p:nvSpPr>
            <p:spPr>
              <a:xfrm>
                <a:off x="0" y="-38100"/>
                <a:ext cx="5196861" cy="3505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04585" y="286872"/>
              <a:ext cx="18267653" cy="765175"/>
            </a:xfrm>
            <a:prstGeom prst="rect">
              <a:avLst/>
            </a:prstGeom>
          </p:spPr>
          <p:txBody>
            <a:bodyPr anchor="t" rtlCol="false" tIns="0" lIns="0" bIns="0" rIns="0">
              <a:spAutoFit/>
            </a:bodyPr>
            <a:lstStyle/>
            <a:p>
              <a:pPr algn="ctr">
                <a:lnSpc>
                  <a:spcPts val="4200"/>
                </a:lnSpc>
              </a:pPr>
              <a:r>
                <a:rPr lang="en-US" sz="4000" spc="200">
                  <a:solidFill>
                    <a:srgbClr val="000000"/>
                  </a:solidFill>
                  <a:latin typeface="Open Sans Ultra-Bold"/>
                </a:rPr>
                <a:t>3. MONGODB</a:t>
              </a:r>
            </a:p>
          </p:txBody>
        </p:sp>
      </p:grpSp>
      <p:sp>
        <p:nvSpPr>
          <p:cNvPr name="TextBox 7" id="7"/>
          <p:cNvSpPr txBox="true"/>
          <p:nvPr/>
        </p:nvSpPr>
        <p:spPr>
          <a:xfrm rot="0">
            <a:off x="602498" y="1804676"/>
            <a:ext cx="7553298" cy="422275"/>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Open Sans Bold"/>
              </a:rPr>
              <a:t>d. Một số câu lệnh truy vấn trong MongoDB:</a:t>
            </a:r>
          </a:p>
        </p:txBody>
      </p:sp>
      <p:sp>
        <p:nvSpPr>
          <p:cNvPr name="TextBox 8" id="8"/>
          <p:cNvSpPr txBox="true"/>
          <p:nvPr/>
        </p:nvSpPr>
        <p:spPr>
          <a:xfrm rot="0">
            <a:off x="1151682" y="2455138"/>
            <a:ext cx="16210019" cy="43656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Open Sans Bold"/>
              </a:rPr>
              <a:t>Tạo DB: </a:t>
            </a:r>
            <a:r>
              <a:rPr lang="en-US" sz="2499">
                <a:solidFill>
                  <a:srgbClr val="FFFFFF"/>
                </a:solidFill>
                <a:latin typeface="Open Sans"/>
              </a:rPr>
              <a:t>use db_name;</a:t>
            </a:r>
          </a:p>
          <a:p>
            <a:pPr marL="539749" indent="-269875" lvl="1">
              <a:lnSpc>
                <a:spcPts val="3499"/>
              </a:lnSpc>
              <a:buFont typeface="Arial"/>
              <a:buChar char="•"/>
            </a:pPr>
            <a:r>
              <a:rPr lang="en-US" sz="2499">
                <a:solidFill>
                  <a:srgbClr val="FFFFFF"/>
                </a:solidFill>
                <a:latin typeface="Open Sans Bold"/>
              </a:rPr>
              <a:t>Xóa DB:</a:t>
            </a:r>
            <a:r>
              <a:rPr lang="en-US" sz="2499">
                <a:solidFill>
                  <a:srgbClr val="FFFFFF"/>
                </a:solidFill>
                <a:latin typeface="Open Sans"/>
              </a:rPr>
              <a:t>db.dropDatabase();</a:t>
            </a:r>
          </a:p>
          <a:p>
            <a:pPr marL="539749" indent="-269875" lvl="1">
              <a:lnSpc>
                <a:spcPts val="3499"/>
              </a:lnSpc>
              <a:buFont typeface="Arial"/>
              <a:buChar char="•"/>
            </a:pPr>
            <a:r>
              <a:rPr lang="en-US" sz="2499">
                <a:solidFill>
                  <a:srgbClr val="FFFFFF"/>
                </a:solidFill>
                <a:latin typeface="Open Sans Bold"/>
              </a:rPr>
              <a:t>Tạo bảng: </a:t>
            </a:r>
            <a:r>
              <a:rPr lang="en-US" sz="2499">
                <a:solidFill>
                  <a:srgbClr val="FFFFFF"/>
                </a:solidFill>
                <a:latin typeface="Open Sans"/>
              </a:rPr>
              <a:t>db.createCollection('t_name');</a:t>
            </a:r>
          </a:p>
          <a:p>
            <a:pPr marL="539749" indent="-269875" lvl="1">
              <a:lnSpc>
                <a:spcPts val="3499"/>
              </a:lnSpc>
              <a:buFont typeface="Arial"/>
              <a:buChar char="•"/>
            </a:pPr>
            <a:r>
              <a:rPr lang="en-US" sz="2499">
                <a:solidFill>
                  <a:srgbClr val="FFFFFF"/>
                </a:solidFill>
                <a:latin typeface="Open Sans Bold"/>
              </a:rPr>
              <a:t>Xóa bảng:</a:t>
            </a:r>
            <a:r>
              <a:rPr lang="en-US" sz="2499">
                <a:solidFill>
                  <a:srgbClr val="FFFFFF"/>
                </a:solidFill>
                <a:latin typeface="Open Sans"/>
              </a:rPr>
              <a:t>db.t_name.drop();</a:t>
            </a:r>
          </a:p>
          <a:p>
            <a:pPr marL="539749" indent="-269875" lvl="1">
              <a:lnSpc>
                <a:spcPts val="3499"/>
              </a:lnSpc>
              <a:buFont typeface="Arial"/>
              <a:buChar char="•"/>
            </a:pPr>
            <a:r>
              <a:rPr lang="en-US" sz="2499">
                <a:solidFill>
                  <a:srgbClr val="FFFFFF"/>
                </a:solidFill>
                <a:latin typeface="Open Sans Bold"/>
              </a:rPr>
              <a:t>Chèn bảng</a:t>
            </a:r>
            <a:r>
              <a:rPr lang="en-US" sz="2499">
                <a:solidFill>
                  <a:srgbClr val="FFFFFF"/>
                </a:solidFill>
                <a:latin typeface="Open Sans"/>
              </a:rPr>
              <a:t> : db.t_name.insert({c1_name: c1_value, c2_name: c2_type, ...});</a:t>
            </a:r>
          </a:p>
          <a:p>
            <a:pPr marL="539749" indent="-269875" lvl="1">
              <a:lnSpc>
                <a:spcPts val="3499"/>
              </a:lnSpc>
              <a:buFont typeface="Arial"/>
              <a:buChar char="•"/>
            </a:pPr>
            <a:r>
              <a:rPr lang="en-US" sz="2499">
                <a:solidFill>
                  <a:srgbClr val="FFFFFF"/>
                </a:solidFill>
                <a:latin typeface="Open Sans Bold"/>
              </a:rPr>
              <a:t>Cập nhật: </a:t>
            </a:r>
            <a:r>
              <a:rPr lang="en-US" sz="2499">
                <a:solidFill>
                  <a:srgbClr val="FFFFFF"/>
                </a:solidFill>
                <a:latin typeface="Open Sans"/>
              </a:rPr>
              <a:t>db.t_name.update({ _id: id_value }, { $set: { c_name: c_new_value } });</a:t>
            </a:r>
          </a:p>
          <a:p>
            <a:pPr marL="539749" indent="-269875" lvl="1">
              <a:lnSpc>
                <a:spcPts val="3499"/>
              </a:lnSpc>
              <a:buFont typeface="Arial"/>
              <a:buChar char="•"/>
            </a:pPr>
            <a:r>
              <a:rPr lang="en-US" sz="2499">
                <a:solidFill>
                  <a:srgbClr val="FFFFFF"/>
                </a:solidFill>
                <a:latin typeface="Open Sans Bold"/>
              </a:rPr>
              <a:t>Xóa: </a:t>
            </a:r>
            <a:r>
              <a:rPr lang="en-US" sz="2499">
                <a:solidFill>
                  <a:srgbClr val="FFFFFF"/>
                </a:solidFill>
                <a:latin typeface="Open Sans"/>
              </a:rPr>
              <a:t>db.t_name.remove({_id: id_value});</a:t>
            </a:r>
          </a:p>
          <a:p>
            <a:pPr marL="539749" indent="-269875" lvl="1">
              <a:lnSpc>
                <a:spcPts val="3499"/>
              </a:lnSpc>
              <a:buFont typeface="Arial"/>
              <a:buChar char="•"/>
            </a:pPr>
            <a:r>
              <a:rPr lang="en-US" sz="2499">
                <a:solidFill>
                  <a:srgbClr val="FFFFFF"/>
                </a:solidFill>
                <a:latin typeface="Open Sans Bold"/>
              </a:rPr>
              <a:t>Xóa all: </a:t>
            </a:r>
            <a:r>
              <a:rPr lang="en-US" sz="2499">
                <a:solidFill>
                  <a:srgbClr val="FFFFFF"/>
                </a:solidFill>
                <a:latin typeface="Open Sans"/>
              </a:rPr>
              <a:t>db.t_name.deleteMany();       </a:t>
            </a:r>
          </a:p>
          <a:p>
            <a:pPr marL="539749" indent="-269875" lvl="1">
              <a:lnSpc>
                <a:spcPts val="3499"/>
              </a:lnSpc>
              <a:buFont typeface="Arial"/>
              <a:buChar char="•"/>
            </a:pPr>
            <a:r>
              <a:rPr lang="en-US" sz="2499">
                <a:solidFill>
                  <a:srgbClr val="FFFFFF"/>
                </a:solidFill>
                <a:latin typeface="Open Sans Bold"/>
              </a:rPr>
              <a:t>Tìm all: </a:t>
            </a:r>
            <a:r>
              <a:rPr lang="en-US" sz="2499">
                <a:solidFill>
                  <a:srgbClr val="FFFFFF"/>
                </a:solidFill>
                <a:latin typeface="Open Sans"/>
              </a:rPr>
              <a:t>db.t_name.find();</a:t>
            </a:r>
          </a:p>
          <a:p>
            <a:pPr marL="539749" indent="-269875" lvl="1">
              <a:lnSpc>
                <a:spcPts val="3499"/>
              </a:lnSpc>
              <a:buFont typeface="Arial"/>
              <a:buChar char="•"/>
            </a:pPr>
            <a:r>
              <a:rPr lang="en-US" sz="2499">
                <a:solidFill>
                  <a:srgbClr val="FFFFFF"/>
                </a:solidFill>
                <a:latin typeface="Open Sans Bold"/>
              </a:rPr>
              <a:t>Tìm theo trường: </a:t>
            </a:r>
            <a:r>
              <a:rPr lang="en-US" sz="2499">
                <a:solidFill>
                  <a:srgbClr val="FFFFFF"/>
                </a:solidFill>
                <a:latin typeface="Open Sans"/>
              </a:rPr>
              <a:t>db.t_name.find({c_name: c_value})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9E9"/>
        </a:solidFill>
      </p:bgPr>
    </p:bg>
    <p:spTree>
      <p:nvGrpSpPr>
        <p:cNvPr id="1" name=""/>
        <p:cNvGrpSpPr/>
        <p:nvPr/>
      </p:nvGrpSpPr>
      <p:grpSpPr>
        <a:xfrm>
          <a:off x="0" y="0"/>
          <a:ext cx="0" cy="0"/>
          <a:chOff x="0" y="0"/>
          <a:chExt cx="0" cy="0"/>
        </a:xfrm>
      </p:grpSpPr>
      <p:sp>
        <p:nvSpPr>
          <p:cNvPr name="Freeform 2" id="2"/>
          <p:cNvSpPr/>
          <p:nvPr/>
        </p:nvSpPr>
        <p:spPr>
          <a:xfrm flipH="false" flipV="false" rot="0">
            <a:off x="-7986078" y="7009650"/>
            <a:ext cx="32028641" cy="15373748"/>
          </a:xfrm>
          <a:custGeom>
            <a:avLst/>
            <a:gdLst/>
            <a:ahLst/>
            <a:cxnLst/>
            <a:rect r="r" b="b" t="t" l="l"/>
            <a:pathLst>
              <a:path h="15373748" w="32028641">
                <a:moveTo>
                  <a:pt x="0" y="0"/>
                </a:moveTo>
                <a:lnTo>
                  <a:pt x="32028641" y="0"/>
                </a:lnTo>
                <a:lnTo>
                  <a:pt x="32028641" y="15373748"/>
                </a:lnTo>
                <a:lnTo>
                  <a:pt x="0" y="15373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463706" y="-12795873"/>
            <a:ext cx="32028641" cy="15373748"/>
          </a:xfrm>
          <a:custGeom>
            <a:avLst/>
            <a:gdLst/>
            <a:ahLst/>
            <a:cxnLst/>
            <a:rect r="r" b="b" t="t" l="l"/>
            <a:pathLst>
              <a:path h="15373748" w="32028641">
                <a:moveTo>
                  <a:pt x="0" y="0"/>
                </a:moveTo>
                <a:lnTo>
                  <a:pt x="32028641" y="0"/>
                </a:lnTo>
                <a:lnTo>
                  <a:pt x="32028641" y="15373748"/>
                </a:lnTo>
                <a:lnTo>
                  <a:pt x="0" y="15373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436589" y="7581150"/>
            <a:ext cx="32028641" cy="15373748"/>
          </a:xfrm>
          <a:custGeom>
            <a:avLst/>
            <a:gdLst/>
            <a:ahLst/>
            <a:cxnLst/>
            <a:rect r="r" b="b" t="t" l="l"/>
            <a:pathLst>
              <a:path h="15373748" w="32028641">
                <a:moveTo>
                  <a:pt x="0" y="0"/>
                </a:moveTo>
                <a:lnTo>
                  <a:pt x="32028641" y="0"/>
                </a:lnTo>
                <a:lnTo>
                  <a:pt x="32028641" y="15373748"/>
                </a:lnTo>
                <a:lnTo>
                  <a:pt x="0" y="153737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7013196" y="-13367373"/>
            <a:ext cx="32028641" cy="15373748"/>
          </a:xfrm>
          <a:custGeom>
            <a:avLst/>
            <a:gdLst/>
            <a:ahLst/>
            <a:cxnLst/>
            <a:rect r="r" b="b" t="t" l="l"/>
            <a:pathLst>
              <a:path h="15373748" w="32028641">
                <a:moveTo>
                  <a:pt x="0" y="0"/>
                </a:moveTo>
                <a:lnTo>
                  <a:pt x="32028642" y="0"/>
                </a:lnTo>
                <a:lnTo>
                  <a:pt x="32028642" y="15373748"/>
                </a:lnTo>
                <a:lnTo>
                  <a:pt x="0" y="153737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040313" y="8378075"/>
            <a:ext cx="32028641" cy="15373748"/>
          </a:xfrm>
          <a:custGeom>
            <a:avLst/>
            <a:gdLst/>
            <a:ahLst/>
            <a:cxnLst/>
            <a:rect r="r" b="b" t="t" l="l"/>
            <a:pathLst>
              <a:path h="15373748" w="32028641">
                <a:moveTo>
                  <a:pt x="0" y="0"/>
                </a:moveTo>
                <a:lnTo>
                  <a:pt x="32028641" y="0"/>
                </a:lnTo>
                <a:lnTo>
                  <a:pt x="32028641" y="15373748"/>
                </a:lnTo>
                <a:lnTo>
                  <a:pt x="0" y="153737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8409472" y="-14164298"/>
            <a:ext cx="32028641" cy="15373748"/>
          </a:xfrm>
          <a:custGeom>
            <a:avLst/>
            <a:gdLst/>
            <a:ahLst/>
            <a:cxnLst/>
            <a:rect r="r" b="b" t="t" l="l"/>
            <a:pathLst>
              <a:path h="15373748" w="32028641">
                <a:moveTo>
                  <a:pt x="0" y="0"/>
                </a:moveTo>
                <a:lnTo>
                  <a:pt x="32028641" y="0"/>
                </a:lnTo>
                <a:lnTo>
                  <a:pt x="32028641" y="15373748"/>
                </a:lnTo>
                <a:lnTo>
                  <a:pt x="0" y="153737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808667" y="3423228"/>
            <a:ext cx="9023509" cy="2205982"/>
          </a:xfrm>
          <a:prstGeom prst="rect">
            <a:avLst/>
          </a:prstGeom>
        </p:spPr>
        <p:txBody>
          <a:bodyPr anchor="t" rtlCol="false" tIns="0" lIns="0" bIns="0" rIns="0">
            <a:spAutoFit/>
          </a:bodyPr>
          <a:lstStyle/>
          <a:p>
            <a:pPr algn="ctr">
              <a:lnSpc>
                <a:spcPts val="18060"/>
              </a:lnSpc>
            </a:pPr>
            <a:r>
              <a:rPr lang="en-US" sz="12900">
                <a:solidFill>
                  <a:srgbClr val="011632"/>
                </a:solidFill>
                <a:latin typeface="Open Sans Bold"/>
              </a:rPr>
              <a:t>Thank you.</a:t>
            </a:r>
          </a:p>
        </p:txBody>
      </p:sp>
      <p:sp>
        <p:nvSpPr>
          <p:cNvPr name="TextBox 9" id="9"/>
          <p:cNvSpPr txBox="true"/>
          <p:nvPr/>
        </p:nvSpPr>
        <p:spPr>
          <a:xfrm rot="0">
            <a:off x="4343379" y="5837243"/>
            <a:ext cx="9954084" cy="356372"/>
          </a:xfrm>
          <a:prstGeom prst="rect">
            <a:avLst/>
          </a:prstGeom>
        </p:spPr>
        <p:txBody>
          <a:bodyPr anchor="t" rtlCol="false" tIns="0" lIns="0" bIns="0" rIns="0">
            <a:spAutoFit/>
          </a:bodyPr>
          <a:lstStyle/>
          <a:p>
            <a:pPr algn="ctr">
              <a:lnSpc>
                <a:spcPts val="2932"/>
              </a:lnSpc>
            </a:pPr>
            <a:r>
              <a:rPr lang="en-US" sz="2094">
                <a:solidFill>
                  <a:srgbClr val="011632"/>
                </a:solidFill>
                <a:latin typeface="Open Sans Bold"/>
              </a:rPr>
              <a:t>Huỳnh Nguyễn Tường Vy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3860"/>
        </a:solidFill>
      </p:bgPr>
    </p:bg>
    <p:spTree>
      <p:nvGrpSpPr>
        <p:cNvPr id="1" name=""/>
        <p:cNvGrpSpPr/>
        <p:nvPr/>
      </p:nvGrpSpPr>
      <p:grpSpPr>
        <a:xfrm>
          <a:off x="0" y="0"/>
          <a:ext cx="0" cy="0"/>
          <a:chOff x="0" y="0"/>
          <a:chExt cx="0" cy="0"/>
        </a:xfrm>
      </p:grpSpPr>
      <p:grpSp>
        <p:nvGrpSpPr>
          <p:cNvPr name="Group 2" id="2"/>
          <p:cNvGrpSpPr/>
          <p:nvPr/>
        </p:nvGrpSpPr>
        <p:grpSpPr>
          <a:xfrm rot="0">
            <a:off x="5665625" y="565396"/>
            <a:ext cx="7497551" cy="1547754"/>
            <a:chOff x="0" y="0"/>
            <a:chExt cx="2418963" cy="499358"/>
          </a:xfrm>
        </p:grpSpPr>
        <p:sp>
          <p:nvSpPr>
            <p:cNvPr name="Freeform 3" id="3"/>
            <p:cNvSpPr/>
            <p:nvPr/>
          </p:nvSpPr>
          <p:spPr>
            <a:xfrm flipH="false" flipV="false" rot="0">
              <a:off x="0" y="0"/>
              <a:ext cx="2418963" cy="499358"/>
            </a:xfrm>
            <a:custGeom>
              <a:avLst/>
              <a:gdLst/>
              <a:ahLst/>
              <a:cxnLst/>
              <a:rect r="r" b="b" t="t" l="l"/>
              <a:pathLst>
                <a:path h="499358" w="2418963">
                  <a:moveTo>
                    <a:pt x="0" y="0"/>
                  </a:moveTo>
                  <a:lnTo>
                    <a:pt x="2418963" y="0"/>
                  </a:lnTo>
                  <a:lnTo>
                    <a:pt x="2418963" y="499358"/>
                  </a:lnTo>
                  <a:lnTo>
                    <a:pt x="0" y="499358"/>
                  </a:lnTo>
                  <a:close/>
                </a:path>
              </a:pathLst>
            </a:custGeom>
            <a:solidFill>
              <a:srgbClr val="FFFFFF"/>
            </a:solidFill>
          </p:spPr>
        </p:sp>
        <p:sp>
          <p:nvSpPr>
            <p:cNvPr name="TextBox 4" id="4"/>
            <p:cNvSpPr txBox="true"/>
            <p:nvPr/>
          </p:nvSpPr>
          <p:spPr>
            <a:xfrm>
              <a:off x="0" y="-38100"/>
              <a:ext cx="2418963" cy="5374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414400" y="4116104"/>
            <a:ext cx="7328976" cy="514350"/>
          </a:xfrm>
          <a:prstGeom prst="rect">
            <a:avLst/>
          </a:prstGeom>
        </p:spPr>
        <p:txBody>
          <a:bodyPr anchor="t" rtlCol="false" tIns="0" lIns="0" bIns="0" rIns="0">
            <a:spAutoFit/>
          </a:bodyPr>
          <a:lstStyle/>
          <a:p>
            <a:pPr algn="r" marL="647700" indent="-323850" lvl="1">
              <a:lnSpc>
                <a:spcPts val="4200"/>
              </a:lnSpc>
              <a:buFont typeface="Arial"/>
              <a:buChar char="•"/>
            </a:pPr>
            <a:r>
              <a:rPr lang="en-US" sz="3000" spc="300">
                <a:solidFill>
                  <a:srgbClr val="FFFFFF"/>
                </a:solidFill>
                <a:latin typeface="Open Sans Bold"/>
              </a:rPr>
              <a:t>Dữ liệu không cấu trúc là gì ?</a:t>
            </a:r>
          </a:p>
        </p:txBody>
      </p:sp>
      <p:sp>
        <p:nvSpPr>
          <p:cNvPr name="TextBox 6" id="6"/>
          <p:cNvSpPr txBox="true"/>
          <p:nvPr/>
        </p:nvSpPr>
        <p:spPr>
          <a:xfrm rot="0">
            <a:off x="9001462" y="6190829"/>
            <a:ext cx="7663842" cy="514350"/>
          </a:xfrm>
          <a:prstGeom prst="rect">
            <a:avLst/>
          </a:prstGeom>
        </p:spPr>
        <p:txBody>
          <a:bodyPr anchor="t" rtlCol="false" tIns="0" lIns="0" bIns="0" rIns="0">
            <a:spAutoFit/>
          </a:bodyPr>
          <a:lstStyle/>
          <a:p>
            <a:pPr algn="r">
              <a:lnSpc>
                <a:spcPts val="4200"/>
              </a:lnSpc>
            </a:pPr>
            <a:r>
              <a:rPr lang="en-US" sz="3000" spc="300">
                <a:solidFill>
                  <a:srgbClr val="FFFFFF"/>
                </a:solidFill>
                <a:latin typeface="Open Sans Bold"/>
              </a:rPr>
              <a:t>2. NoSQL </a:t>
            </a:r>
          </a:p>
        </p:txBody>
      </p:sp>
      <p:grpSp>
        <p:nvGrpSpPr>
          <p:cNvPr name="Group 7" id="7"/>
          <p:cNvGrpSpPr/>
          <p:nvPr/>
        </p:nvGrpSpPr>
        <p:grpSpPr>
          <a:xfrm rot="0">
            <a:off x="17021801" y="3710645"/>
            <a:ext cx="193153" cy="5547655"/>
            <a:chOff x="0" y="0"/>
            <a:chExt cx="62318" cy="1789861"/>
          </a:xfrm>
        </p:grpSpPr>
        <p:sp>
          <p:nvSpPr>
            <p:cNvPr name="Freeform 8" id="8"/>
            <p:cNvSpPr/>
            <p:nvPr/>
          </p:nvSpPr>
          <p:spPr>
            <a:xfrm flipH="false" flipV="false" rot="0">
              <a:off x="0" y="0"/>
              <a:ext cx="62318" cy="1789861"/>
            </a:xfrm>
            <a:custGeom>
              <a:avLst/>
              <a:gdLst/>
              <a:ahLst/>
              <a:cxnLst/>
              <a:rect r="r" b="b" t="t" l="l"/>
              <a:pathLst>
                <a:path h="1789861" w="62318">
                  <a:moveTo>
                    <a:pt x="0" y="0"/>
                  </a:moveTo>
                  <a:lnTo>
                    <a:pt x="62318" y="0"/>
                  </a:lnTo>
                  <a:lnTo>
                    <a:pt x="62318" y="1789861"/>
                  </a:lnTo>
                  <a:lnTo>
                    <a:pt x="0" y="1789861"/>
                  </a:lnTo>
                  <a:close/>
                </a:path>
              </a:pathLst>
            </a:custGeom>
            <a:solidFill>
              <a:srgbClr val="FFFFFF"/>
            </a:solidFill>
            <a:ln cap="sq">
              <a:noFill/>
              <a:prstDash val="solid"/>
              <a:miter/>
            </a:ln>
          </p:spPr>
        </p:sp>
        <p:sp>
          <p:nvSpPr>
            <p:cNvPr name="TextBox 9" id="9"/>
            <p:cNvSpPr txBox="true"/>
            <p:nvPr/>
          </p:nvSpPr>
          <p:spPr>
            <a:xfrm>
              <a:off x="0" y="-38100"/>
              <a:ext cx="62318" cy="182796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807842" y="4104853"/>
            <a:ext cx="594003" cy="5940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6807842" y="6179578"/>
            <a:ext cx="594003" cy="5940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339781" y="2784099"/>
            <a:ext cx="8804219" cy="6474201"/>
            <a:chOff x="0" y="0"/>
            <a:chExt cx="11738958" cy="8632268"/>
          </a:xfrm>
        </p:grpSpPr>
        <p:pic>
          <p:nvPicPr>
            <p:cNvPr name="Picture 17" id="17"/>
            <p:cNvPicPr>
              <a:picLocks noChangeAspect="true"/>
            </p:cNvPicPr>
            <p:nvPr/>
          </p:nvPicPr>
          <p:blipFill>
            <a:blip r:embed="rId2"/>
            <a:srcRect l="4698" t="0" r="4698" b="0"/>
            <a:stretch>
              <a:fillRect/>
            </a:stretch>
          </p:blipFill>
          <p:spPr>
            <a:xfrm flipH="false" flipV="false">
              <a:off x="0" y="0"/>
              <a:ext cx="11738958" cy="8632268"/>
            </a:xfrm>
            <a:prstGeom prst="rect">
              <a:avLst/>
            </a:prstGeom>
          </p:spPr>
        </p:pic>
      </p:grpSp>
      <p:sp>
        <p:nvSpPr>
          <p:cNvPr name="TextBox 18" id="18"/>
          <p:cNvSpPr txBox="true"/>
          <p:nvPr/>
        </p:nvSpPr>
        <p:spPr>
          <a:xfrm rot="0">
            <a:off x="6594987" y="1080193"/>
            <a:ext cx="5098026" cy="575310"/>
          </a:xfrm>
          <a:prstGeom prst="rect">
            <a:avLst/>
          </a:prstGeom>
        </p:spPr>
        <p:txBody>
          <a:bodyPr anchor="t" rtlCol="false" tIns="0" lIns="0" bIns="0" rIns="0">
            <a:spAutoFit/>
          </a:bodyPr>
          <a:lstStyle/>
          <a:p>
            <a:pPr algn="ctr">
              <a:lnSpc>
                <a:spcPts val="4410"/>
              </a:lnSpc>
            </a:pPr>
            <a:r>
              <a:rPr lang="en-US" sz="4200" spc="210">
                <a:solidFill>
                  <a:srgbClr val="000000"/>
                </a:solidFill>
                <a:latin typeface="Open Sans Ultra-Bold"/>
              </a:rPr>
              <a:t>NỘI DUNG</a:t>
            </a:r>
          </a:p>
        </p:txBody>
      </p:sp>
      <p:grpSp>
        <p:nvGrpSpPr>
          <p:cNvPr name="Group 19" id="19"/>
          <p:cNvGrpSpPr/>
          <p:nvPr/>
        </p:nvGrpSpPr>
        <p:grpSpPr>
          <a:xfrm rot="0">
            <a:off x="16821375" y="8249956"/>
            <a:ext cx="594003" cy="59400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9001462" y="8267279"/>
            <a:ext cx="7663842" cy="514350"/>
          </a:xfrm>
          <a:prstGeom prst="rect">
            <a:avLst/>
          </a:prstGeom>
        </p:spPr>
        <p:txBody>
          <a:bodyPr anchor="t" rtlCol="false" tIns="0" lIns="0" bIns="0" rIns="0">
            <a:spAutoFit/>
          </a:bodyPr>
          <a:lstStyle/>
          <a:p>
            <a:pPr algn="r">
              <a:lnSpc>
                <a:spcPts val="4200"/>
              </a:lnSpc>
            </a:pPr>
            <a:r>
              <a:rPr lang="en-US" sz="3000" spc="300">
                <a:solidFill>
                  <a:srgbClr val="FFFFFF"/>
                </a:solidFill>
                <a:latin typeface="Open Sans Bold"/>
              </a:rPr>
              <a:t>3. MongoDB</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3860"/>
        </a:solidFill>
      </p:bgPr>
    </p:bg>
    <p:spTree>
      <p:nvGrpSpPr>
        <p:cNvPr id="1" name=""/>
        <p:cNvGrpSpPr/>
        <p:nvPr/>
      </p:nvGrpSpPr>
      <p:grpSpPr>
        <a:xfrm>
          <a:off x="0" y="0"/>
          <a:ext cx="0" cy="0"/>
          <a:chOff x="0" y="0"/>
          <a:chExt cx="0" cy="0"/>
        </a:xfrm>
      </p:grpSpPr>
      <p:grpSp>
        <p:nvGrpSpPr>
          <p:cNvPr name="Group 2" id="2"/>
          <p:cNvGrpSpPr/>
          <p:nvPr/>
        </p:nvGrpSpPr>
        <p:grpSpPr>
          <a:xfrm rot="0">
            <a:off x="-600459" y="1470689"/>
            <a:ext cx="18888459" cy="7474991"/>
            <a:chOff x="0" y="0"/>
            <a:chExt cx="4974738" cy="1968722"/>
          </a:xfrm>
        </p:grpSpPr>
        <p:sp>
          <p:nvSpPr>
            <p:cNvPr name="Freeform 3" id="3"/>
            <p:cNvSpPr/>
            <p:nvPr/>
          </p:nvSpPr>
          <p:spPr>
            <a:xfrm flipH="false" flipV="false" rot="0">
              <a:off x="0" y="0"/>
              <a:ext cx="4974738" cy="1968722"/>
            </a:xfrm>
            <a:custGeom>
              <a:avLst/>
              <a:gdLst/>
              <a:ahLst/>
              <a:cxnLst/>
              <a:rect r="r" b="b" t="t" l="l"/>
              <a:pathLst>
                <a:path h="1968722" w="4974738">
                  <a:moveTo>
                    <a:pt x="0" y="0"/>
                  </a:moveTo>
                  <a:lnTo>
                    <a:pt x="4974738" y="0"/>
                  </a:lnTo>
                  <a:lnTo>
                    <a:pt x="4974738" y="1968722"/>
                  </a:lnTo>
                  <a:lnTo>
                    <a:pt x="0" y="1968722"/>
                  </a:lnTo>
                  <a:close/>
                </a:path>
              </a:pathLst>
            </a:custGeom>
            <a:solidFill>
              <a:srgbClr val="022D58"/>
            </a:solidFill>
          </p:spPr>
        </p:sp>
        <p:sp>
          <p:nvSpPr>
            <p:cNvPr name="TextBox 4" id="4"/>
            <p:cNvSpPr txBox="true"/>
            <p:nvPr/>
          </p:nvSpPr>
          <p:spPr>
            <a:xfrm>
              <a:off x="0" y="-38100"/>
              <a:ext cx="4974738" cy="2006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287672" y="693978"/>
            <a:ext cx="2396931" cy="8899045"/>
            <a:chOff x="0" y="0"/>
            <a:chExt cx="874407" cy="3246396"/>
          </a:xfrm>
        </p:grpSpPr>
        <p:sp>
          <p:nvSpPr>
            <p:cNvPr name="Freeform 6" id="6"/>
            <p:cNvSpPr/>
            <p:nvPr/>
          </p:nvSpPr>
          <p:spPr>
            <a:xfrm flipH="false" flipV="false" rot="0">
              <a:off x="0" y="0"/>
              <a:ext cx="874407" cy="3246396"/>
            </a:xfrm>
            <a:custGeom>
              <a:avLst/>
              <a:gdLst/>
              <a:ahLst/>
              <a:cxnLst/>
              <a:rect r="r" b="b" t="t" l="l"/>
              <a:pathLst>
                <a:path h="3246396" w="874407">
                  <a:moveTo>
                    <a:pt x="0" y="0"/>
                  </a:moveTo>
                  <a:lnTo>
                    <a:pt x="874407" y="0"/>
                  </a:lnTo>
                  <a:lnTo>
                    <a:pt x="874407" y="3246396"/>
                  </a:lnTo>
                  <a:lnTo>
                    <a:pt x="0" y="3246396"/>
                  </a:lnTo>
                  <a:close/>
                </a:path>
              </a:pathLst>
            </a:custGeom>
            <a:solidFill>
              <a:srgbClr val="FFFFFF">
                <a:alpha val="84706"/>
              </a:srgbClr>
            </a:solidFill>
          </p:spPr>
        </p:sp>
      </p:grpSp>
      <p:sp>
        <p:nvSpPr>
          <p:cNvPr name="Freeform 7" id="7"/>
          <p:cNvSpPr/>
          <p:nvPr/>
        </p:nvSpPr>
        <p:spPr>
          <a:xfrm flipH="false" flipV="false" rot="0">
            <a:off x="-1863528" y="7910576"/>
            <a:ext cx="7599031" cy="2376424"/>
          </a:xfrm>
          <a:custGeom>
            <a:avLst/>
            <a:gdLst/>
            <a:ahLst/>
            <a:cxnLst/>
            <a:rect r="r" b="b" t="t" l="l"/>
            <a:pathLst>
              <a:path h="2376424" w="7599031">
                <a:moveTo>
                  <a:pt x="0" y="0"/>
                </a:moveTo>
                <a:lnTo>
                  <a:pt x="7599031" y="0"/>
                </a:lnTo>
                <a:lnTo>
                  <a:pt x="7599031" y="2376424"/>
                </a:lnTo>
                <a:lnTo>
                  <a:pt x="0" y="2376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694293" y="1227801"/>
            <a:ext cx="7690168" cy="542925"/>
          </a:xfrm>
          <a:prstGeom prst="rect">
            <a:avLst/>
          </a:prstGeom>
        </p:spPr>
        <p:txBody>
          <a:bodyPr anchor="t" rtlCol="false" tIns="0" lIns="0" bIns="0" rIns="0">
            <a:spAutoFit/>
          </a:bodyPr>
          <a:lstStyle/>
          <a:p>
            <a:pPr algn="ctr">
              <a:lnSpc>
                <a:spcPts val="4199"/>
              </a:lnSpc>
            </a:pPr>
            <a:r>
              <a:rPr lang="en-US" sz="3999" spc="199">
                <a:solidFill>
                  <a:srgbClr val="FFFFFF"/>
                </a:solidFill>
                <a:latin typeface="Open Sans Ultra-Bold"/>
              </a:rPr>
              <a:t>DỮ LIỆU KHÔNG CẤU TRÚC</a:t>
            </a:r>
          </a:p>
        </p:txBody>
      </p:sp>
      <p:sp>
        <p:nvSpPr>
          <p:cNvPr name="TextBox 9" id="9"/>
          <p:cNvSpPr txBox="true"/>
          <p:nvPr/>
        </p:nvSpPr>
        <p:spPr>
          <a:xfrm rot="0">
            <a:off x="594702" y="2387929"/>
            <a:ext cx="10281602" cy="4803775"/>
          </a:xfrm>
          <a:prstGeom prst="rect">
            <a:avLst/>
          </a:prstGeom>
        </p:spPr>
        <p:txBody>
          <a:bodyPr anchor="t" rtlCol="false" tIns="0" lIns="0" bIns="0" rIns="0">
            <a:spAutoFit/>
          </a:bodyPr>
          <a:lstStyle/>
          <a:p>
            <a:pPr marL="539749" indent="-269875" lvl="1">
              <a:lnSpc>
                <a:spcPts val="3499"/>
              </a:lnSpc>
              <a:buFont typeface="Arial"/>
              <a:buChar char="•"/>
            </a:pPr>
            <a:r>
              <a:rPr lang="en-US" sz="2499" spc="249">
                <a:solidFill>
                  <a:srgbClr val="FFFFFF"/>
                </a:solidFill>
                <a:latin typeface="Open Sans Bold"/>
              </a:rPr>
              <a:t>Khái niệm</a:t>
            </a:r>
          </a:p>
          <a:p>
            <a:pPr>
              <a:lnSpc>
                <a:spcPts val="3499"/>
              </a:lnSpc>
            </a:pPr>
            <a:r>
              <a:rPr lang="en-US" sz="2499" spc="249">
                <a:solidFill>
                  <a:srgbClr val="FFFFFF"/>
                </a:solidFill>
                <a:latin typeface="Open Sans"/>
              </a:rPr>
              <a:t>Dữ liệu không cấu trúc: là dữ liệu không có cấu trúc cố định, không tuân theo bất kỳ mô hình dữ liệu cụ thể nào. Dữ liệu không cấu trúc có thể là văn bản, hình ảnh, video, âm thanh, hoặc thậm chí là mã. Ví dụ về dữ liệu không cấu trúc bao gồm:</a:t>
            </a:r>
          </a:p>
          <a:p>
            <a:pPr marL="539749" indent="-269875" lvl="1">
              <a:lnSpc>
                <a:spcPts val="3499"/>
              </a:lnSpc>
              <a:buFont typeface="Arial"/>
              <a:buChar char="•"/>
            </a:pPr>
            <a:r>
              <a:rPr lang="en-US" sz="2499" spc="249">
                <a:solidFill>
                  <a:srgbClr val="FFFFFF"/>
                </a:solidFill>
                <a:latin typeface="Open Sans"/>
              </a:rPr>
              <a:t> Văn bản: bài viết, email, tin nhắn,...</a:t>
            </a:r>
          </a:p>
          <a:p>
            <a:pPr marL="539749" indent="-269875" lvl="1">
              <a:lnSpc>
                <a:spcPts val="3499"/>
              </a:lnSpc>
              <a:buFont typeface="Arial"/>
              <a:buChar char="•"/>
            </a:pPr>
            <a:r>
              <a:rPr lang="en-US" sz="2499" spc="249">
                <a:solidFill>
                  <a:srgbClr val="FFFFFF"/>
                </a:solidFill>
                <a:latin typeface="Open Sans"/>
              </a:rPr>
              <a:t> Hình ảnh: ảnh, video,...</a:t>
            </a:r>
          </a:p>
          <a:p>
            <a:pPr marL="539749" indent="-269875" lvl="1">
              <a:lnSpc>
                <a:spcPts val="3499"/>
              </a:lnSpc>
              <a:buFont typeface="Arial"/>
              <a:buChar char="•"/>
            </a:pPr>
            <a:r>
              <a:rPr lang="en-US" sz="2499" spc="249">
                <a:solidFill>
                  <a:srgbClr val="FFFFFF"/>
                </a:solidFill>
                <a:latin typeface="Open Sans"/>
              </a:rPr>
              <a:t> Âm thanh: nhạc, giọng nói,...</a:t>
            </a:r>
          </a:p>
          <a:p>
            <a:pPr marL="539749" indent="-269875" lvl="1">
              <a:lnSpc>
                <a:spcPts val="3499"/>
              </a:lnSpc>
              <a:buFont typeface="Arial"/>
              <a:buChar char="•"/>
            </a:pPr>
            <a:r>
              <a:rPr lang="en-US" sz="2499" spc="249">
                <a:solidFill>
                  <a:srgbClr val="FFFFFF"/>
                </a:solidFill>
                <a:latin typeface="Open Sans"/>
              </a:rPr>
              <a:t> Mã: chương trình máy tính,...</a:t>
            </a:r>
          </a:p>
          <a:p>
            <a:pPr>
              <a:lnSpc>
                <a:spcPts val="3499"/>
              </a:lnSpc>
            </a:pPr>
          </a:p>
        </p:txBody>
      </p:sp>
      <p:grpSp>
        <p:nvGrpSpPr>
          <p:cNvPr name="Group 10" id="10"/>
          <p:cNvGrpSpPr/>
          <p:nvPr/>
        </p:nvGrpSpPr>
        <p:grpSpPr>
          <a:xfrm rot="0">
            <a:off x="14089206" y="2742182"/>
            <a:ext cx="2396931" cy="8899045"/>
            <a:chOff x="0" y="0"/>
            <a:chExt cx="874407" cy="3246396"/>
          </a:xfrm>
        </p:grpSpPr>
        <p:sp>
          <p:nvSpPr>
            <p:cNvPr name="Freeform 11" id="11"/>
            <p:cNvSpPr/>
            <p:nvPr/>
          </p:nvSpPr>
          <p:spPr>
            <a:xfrm flipH="false" flipV="false" rot="0">
              <a:off x="0" y="0"/>
              <a:ext cx="874407" cy="3246396"/>
            </a:xfrm>
            <a:custGeom>
              <a:avLst/>
              <a:gdLst/>
              <a:ahLst/>
              <a:cxnLst/>
              <a:rect r="r" b="b" t="t" l="l"/>
              <a:pathLst>
                <a:path h="3246396" w="874407">
                  <a:moveTo>
                    <a:pt x="0" y="0"/>
                  </a:moveTo>
                  <a:lnTo>
                    <a:pt x="874407" y="0"/>
                  </a:lnTo>
                  <a:lnTo>
                    <a:pt x="874407" y="3246396"/>
                  </a:lnTo>
                  <a:lnTo>
                    <a:pt x="0" y="3246396"/>
                  </a:lnTo>
                  <a:close/>
                </a:path>
              </a:pathLst>
            </a:custGeom>
            <a:solidFill>
              <a:srgbClr val="58D7ED">
                <a:alpha val="84706"/>
              </a:srgbClr>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3860"/>
        </a:solidFill>
      </p:bgPr>
    </p:bg>
    <p:spTree>
      <p:nvGrpSpPr>
        <p:cNvPr id="1" name=""/>
        <p:cNvGrpSpPr/>
        <p:nvPr/>
      </p:nvGrpSpPr>
      <p:grpSpPr>
        <a:xfrm>
          <a:off x="0" y="0"/>
          <a:ext cx="0" cy="0"/>
          <a:chOff x="0" y="0"/>
          <a:chExt cx="0" cy="0"/>
        </a:xfrm>
      </p:grpSpPr>
      <p:grpSp>
        <p:nvGrpSpPr>
          <p:cNvPr name="Group 2" id="2"/>
          <p:cNvGrpSpPr/>
          <p:nvPr/>
        </p:nvGrpSpPr>
        <p:grpSpPr>
          <a:xfrm rot="0">
            <a:off x="1151682" y="514350"/>
            <a:ext cx="16107618" cy="968471"/>
            <a:chOff x="0" y="0"/>
            <a:chExt cx="21476823" cy="1291295"/>
          </a:xfrm>
        </p:grpSpPr>
        <p:grpSp>
          <p:nvGrpSpPr>
            <p:cNvPr name="Group 3" id="3"/>
            <p:cNvGrpSpPr/>
            <p:nvPr/>
          </p:nvGrpSpPr>
          <p:grpSpPr>
            <a:xfrm rot="0">
              <a:off x="0" y="0"/>
              <a:ext cx="21476823" cy="1291295"/>
              <a:chOff x="0" y="0"/>
              <a:chExt cx="5196861" cy="312461"/>
            </a:xfrm>
          </p:grpSpPr>
          <p:sp>
            <p:nvSpPr>
              <p:cNvPr name="Freeform 4" id="4"/>
              <p:cNvSpPr/>
              <p:nvPr/>
            </p:nvSpPr>
            <p:spPr>
              <a:xfrm flipH="false" flipV="false" rot="0">
                <a:off x="0" y="0"/>
                <a:ext cx="5196861" cy="312461"/>
              </a:xfrm>
              <a:custGeom>
                <a:avLst/>
                <a:gdLst/>
                <a:ahLst/>
                <a:cxnLst/>
                <a:rect r="r" b="b" t="t" l="l"/>
                <a:pathLst>
                  <a:path h="312461" w="5196861">
                    <a:moveTo>
                      <a:pt x="0" y="0"/>
                    </a:moveTo>
                    <a:lnTo>
                      <a:pt x="5196861" y="0"/>
                    </a:lnTo>
                    <a:lnTo>
                      <a:pt x="5196861" y="312461"/>
                    </a:lnTo>
                    <a:lnTo>
                      <a:pt x="0" y="312461"/>
                    </a:lnTo>
                    <a:close/>
                  </a:path>
                </a:pathLst>
              </a:custGeom>
              <a:solidFill>
                <a:srgbClr val="FFFFFF"/>
              </a:solidFill>
            </p:spPr>
          </p:sp>
          <p:sp>
            <p:nvSpPr>
              <p:cNvPr name="TextBox 5" id="5"/>
              <p:cNvSpPr txBox="true"/>
              <p:nvPr/>
            </p:nvSpPr>
            <p:spPr>
              <a:xfrm>
                <a:off x="0" y="-38100"/>
                <a:ext cx="5196861" cy="3505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04585" y="286872"/>
              <a:ext cx="18267653" cy="765175"/>
            </a:xfrm>
            <a:prstGeom prst="rect">
              <a:avLst/>
            </a:prstGeom>
          </p:spPr>
          <p:txBody>
            <a:bodyPr anchor="t" rtlCol="false" tIns="0" lIns="0" bIns="0" rIns="0">
              <a:spAutoFit/>
            </a:bodyPr>
            <a:lstStyle/>
            <a:p>
              <a:pPr algn="ctr">
                <a:lnSpc>
                  <a:spcPts val="4200"/>
                </a:lnSpc>
              </a:pPr>
              <a:r>
                <a:rPr lang="en-US" sz="4000" spc="200">
                  <a:solidFill>
                    <a:srgbClr val="000000"/>
                  </a:solidFill>
                  <a:latin typeface="Open Sans Ultra-Bold"/>
                </a:rPr>
                <a:t>2. NO SQL</a:t>
              </a:r>
            </a:p>
          </p:txBody>
        </p:sp>
      </p:grpSp>
      <p:sp>
        <p:nvSpPr>
          <p:cNvPr name="Freeform 7" id="7"/>
          <p:cNvSpPr/>
          <p:nvPr/>
        </p:nvSpPr>
        <p:spPr>
          <a:xfrm flipH="false" flipV="false" rot="0">
            <a:off x="3610172" y="4204039"/>
            <a:ext cx="11067655" cy="5822681"/>
          </a:xfrm>
          <a:custGeom>
            <a:avLst/>
            <a:gdLst/>
            <a:ahLst/>
            <a:cxnLst/>
            <a:rect r="r" b="b" t="t" l="l"/>
            <a:pathLst>
              <a:path h="5822681" w="11067655">
                <a:moveTo>
                  <a:pt x="0" y="0"/>
                </a:moveTo>
                <a:lnTo>
                  <a:pt x="11067656" y="0"/>
                </a:lnTo>
                <a:lnTo>
                  <a:pt x="11067656" y="5822682"/>
                </a:lnTo>
                <a:lnTo>
                  <a:pt x="0" y="5822682"/>
                </a:lnTo>
                <a:lnTo>
                  <a:pt x="0" y="0"/>
                </a:lnTo>
                <a:close/>
              </a:path>
            </a:pathLst>
          </a:custGeom>
          <a:blipFill>
            <a:blip r:embed="rId2"/>
            <a:stretch>
              <a:fillRect l="0" t="0" r="0" b="0"/>
            </a:stretch>
          </a:blipFill>
        </p:spPr>
      </p:sp>
      <p:sp>
        <p:nvSpPr>
          <p:cNvPr name="TextBox 8" id="8"/>
          <p:cNvSpPr txBox="true"/>
          <p:nvPr/>
        </p:nvSpPr>
        <p:spPr>
          <a:xfrm rot="0">
            <a:off x="808520" y="1817747"/>
            <a:ext cx="17218819" cy="2174875"/>
          </a:xfrm>
          <a:prstGeom prst="rect">
            <a:avLst/>
          </a:prstGeom>
        </p:spPr>
        <p:txBody>
          <a:bodyPr anchor="t" rtlCol="false" tIns="0" lIns="0" bIns="0" rIns="0">
            <a:spAutoFit/>
          </a:bodyPr>
          <a:lstStyle/>
          <a:p>
            <a:pPr>
              <a:lnSpc>
                <a:spcPts val="3499"/>
              </a:lnSpc>
            </a:pPr>
            <a:r>
              <a:rPr lang="en-US" sz="2499" spc="249">
                <a:solidFill>
                  <a:srgbClr val="FFFFFF"/>
                </a:solidFill>
                <a:latin typeface="Open Sans"/>
              </a:rPr>
              <a:t>-NoSQL (Not Only SQL hay Not SQL) là hệ thống quản lý phân phối (DMS) cho các mô hình dữ liệu phi quan hệ. </a:t>
            </a:r>
          </a:p>
          <a:p>
            <a:pPr>
              <a:lnSpc>
                <a:spcPts val="3499"/>
              </a:lnSpc>
            </a:pPr>
            <a:r>
              <a:rPr lang="en-US" sz="2499" spc="249">
                <a:solidFill>
                  <a:srgbClr val="FFFFFF"/>
                </a:solidFill>
                <a:latin typeface="Open Sans"/>
              </a:rPr>
              <a:t>-Có cấu trúc linh hoạt</a:t>
            </a:r>
          </a:p>
          <a:p>
            <a:pPr>
              <a:lnSpc>
                <a:spcPts val="3499"/>
              </a:lnSpc>
            </a:pPr>
            <a:r>
              <a:rPr lang="en-US" sz="2499" spc="249">
                <a:solidFill>
                  <a:srgbClr val="FFFFFF"/>
                </a:solidFill>
                <a:latin typeface="Open Sans"/>
              </a:rPr>
              <a:t>-API đơn giản và dễ dàng mở rộng phù hợp với các ứng dụng hiện đại.</a:t>
            </a:r>
          </a:p>
          <a:p>
            <a:pPr>
              <a:lnSpc>
                <a:spcPts val="3499"/>
              </a:lnSpc>
            </a:pPr>
            <a:r>
              <a:rPr lang="en-US" sz="2499" spc="249">
                <a:solidFill>
                  <a:srgbClr val="FFFFFF"/>
                </a:solidFill>
                <a:latin typeface="Open Sans"/>
              </a:rPr>
              <a:t>-Có thể lưu trữ và truy vấn dữ liệu không cấu trúc một cách hiệu quả</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3860"/>
        </a:solidFill>
      </p:bgPr>
    </p:bg>
    <p:spTree>
      <p:nvGrpSpPr>
        <p:cNvPr id="1" name=""/>
        <p:cNvGrpSpPr/>
        <p:nvPr/>
      </p:nvGrpSpPr>
      <p:grpSpPr>
        <a:xfrm>
          <a:off x="0" y="0"/>
          <a:ext cx="0" cy="0"/>
          <a:chOff x="0" y="0"/>
          <a:chExt cx="0" cy="0"/>
        </a:xfrm>
      </p:grpSpPr>
      <p:grpSp>
        <p:nvGrpSpPr>
          <p:cNvPr name="Group 2" id="2"/>
          <p:cNvGrpSpPr/>
          <p:nvPr/>
        </p:nvGrpSpPr>
        <p:grpSpPr>
          <a:xfrm rot="0">
            <a:off x="1151682" y="514350"/>
            <a:ext cx="16107618" cy="968471"/>
            <a:chOff x="0" y="0"/>
            <a:chExt cx="21476823" cy="1291295"/>
          </a:xfrm>
        </p:grpSpPr>
        <p:grpSp>
          <p:nvGrpSpPr>
            <p:cNvPr name="Group 3" id="3"/>
            <p:cNvGrpSpPr/>
            <p:nvPr/>
          </p:nvGrpSpPr>
          <p:grpSpPr>
            <a:xfrm rot="0">
              <a:off x="0" y="0"/>
              <a:ext cx="21476823" cy="1291295"/>
              <a:chOff x="0" y="0"/>
              <a:chExt cx="5196861" cy="312461"/>
            </a:xfrm>
          </p:grpSpPr>
          <p:sp>
            <p:nvSpPr>
              <p:cNvPr name="Freeform 4" id="4"/>
              <p:cNvSpPr/>
              <p:nvPr/>
            </p:nvSpPr>
            <p:spPr>
              <a:xfrm flipH="false" flipV="false" rot="0">
                <a:off x="0" y="0"/>
                <a:ext cx="5196861" cy="312461"/>
              </a:xfrm>
              <a:custGeom>
                <a:avLst/>
                <a:gdLst/>
                <a:ahLst/>
                <a:cxnLst/>
                <a:rect r="r" b="b" t="t" l="l"/>
                <a:pathLst>
                  <a:path h="312461" w="5196861">
                    <a:moveTo>
                      <a:pt x="0" y="0"/>
                    </a:moveTo>
                    <a:lnTo>
                      <a:pt x="5196861" y="0"/>
                    </a:lnTo>
                    <a:lnTo>
                      <a:pt x="5196861" y="312461"/>
                    </a:lnTo>
                    <a:lnTo>
                      <a:pt x="0" y="312461"/>
                    </a:lnTo>
                    <a:close/>
                  </a:path>
                </a:pathLst>
              </a:custGeom>
              <a:solidFill>
                <a:srgbClr val="FFFFFF"/>
              </a:solidFill>
            </p:spPr>
          </p:sp>
          <p:sp>
            <p:nvSpPr>
              <p:cNvPr name="TextBox 5" id="5"/>
              <p:cNvSpPr txBox="true"/>
              <p:nvPr/>
            </p:nvSpPr>
            <p:spPr>
              <a:xfrm>
                <a:off x="0" y="-38100"/>
                <a:ext cx="5196861" cy="3505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04585" y="286872"/>
              <a:ext cx="18267653" cy="765175"/>
            </a:xfrm>
            <a:prstGeom prst="rect">
              <a:avLst/>
            </a:prstGeom>
          </p:spPr>
          <p:txBody>
            <a:bodyPr anchor="t" rtlCol="false" tIns="0" lIns="0" bIns="0" rIns="0">
              <a:spAutoFit/>
            </a:bodyPr>
            <a:lstStyle/>
            <a:p>
              <a:pPr algn="ctr">
                <a:lnSpc>
                  <a:spcPts val="4200"/>
                </a:lnSpc>
              </a:pPr>
              <a:r>
                <a:rPr lang="en-US" sz="4000" spc="200">
                  <a:solidFill>
                    <a:srgbClr val="000000"/>
                  </a:solidFill>
                  <a:latin typeface="Open Sans Ultra-Bold"/>
                </a:rPr>
                <a:t>2. NO SQL</a:t>
              </a:r>
            </a:p>
          </p:txBody>
        </p:sp>
      </p:grpSp>
      <p:sp>
        <p:nvSpPr>
          <p:cNvPr name="Freeform 7" id="7"/>
          <p:cNvSpPr/>
          <p:nvPr/>
        </p:nvSpPr>
        <p:spPr>
          <a:xfrm flipH="false" flipV="false" rot="0">
            <a:off x="10432936" y="2100656"/>
            <a:ext cx="7237097" cy="7608230"/>
          </a:xfrm>
          <a:custGeom>
            <a:avLst/>
            <a:gdLst/>
            <a:ahLst/>
            <a:cxnLst/>
            <a:rect r="r" b="b" t="t" l="l"/>
            <a:pathLst>
              <a:path h="7608230" w="7237097">
                <a:moveTo>
                  <a:pt x="0" y="0"/>
                </a:moveTo>
                <a:lnTo>
                  <a:pt x="7237097" y="0"/>
                </a:lnTo>
                <a:lnTo>
                  <a:pt x="7237097" y="7608229"/>
                </a:lnTo>
                <a:lnTo>
                  <a:pt x="0" y="7608229"/>
                </a:lnTo>
                <a:lnTo>
                  <a:pt x="0" y="0"/>
                </a:lnTo>
                <a:close/>
              </a:path>
            </a:pathLst>
          </a:custGeom>
          <a:blipFill>
            <a:blip r:embed="rId2"/>
            <a:stretch>
              <a:fillRect l="0" t="0" r="0" b="0"/>
            </a:stretch>
          </a:blipFill>
        </p:spPr>
      </p:sp>
      <p:sp>
        <p:nvSpPr>
          <p:cNvPr name="TextBox 8" id="8"/>
          <p:cNvSpPr txBox="true"/>
          <p:nvPr/>
        </p:nvSpPr>
        <p:spPr>
          <a:xfrm rot="0">
            <a:off x="808520" y="1817747"/>
            <a:ext cx="8951177" cy="3927475"/>
          </a:xfrm>
          <a:prstGeom prst="rect">
            <a:avLst/>
          </a:prstGeom>
        </p:spPr>
        <p:txBody>
          <a:bodyPr anchor="t" rtlCol="false" tIns="0" lIns="0" bIns="0" rIns="0">
            <a:spAutoFit/>
          </a:bodyPr>
          <a:lstStyle/>
          <a:p>
            <a:pPr>
              <a:lnSpc>
                <a:spcPts val="3499"/>
              </a:lnSpc>
            </a:pPr>
            <a:r>
              <a:rPr lang="en-US" sz="2499" spc="249">
                <a:solidFill>
                  <a:srgbClr val="FFFFFF"/>
                </a:solidFill>
                <a:latin typeface="Open Sans"/>
              </a:rPr>
              <a:t>-Một số loại cơ sở dữ liệu NoSQL phổ biến:</a:t>
            </a:r>
          </a:p>
          <a:p>
            <a:pPr marL="539749" indent="-269875" lvl="1">
              <a:lnSpc>
                <a:spcPts val="3499"/>
              </a:lnSpc>
              <a:buFont typeface="Arial"/>
              <a:buChar char="•"/>
            </a:pPr>
            <a:r>
              <a:rPr lang="en-US" sz="2499" spc="249">
                <a:solidFill>
                  <a:srgbClr val="FFFFFF"/>
                </a:solidFill>
                <a:latin typeface="Open Sans"/>
              </a:rPr>
              <a:t>Key-value: o là cơ sở dữ liệu NoSQL đơn giản nhất. Mỗi mục trong cơ sở dữ liệu được lưu trữ dưới dạng tên thuộc tính (hoặc 'khóa'), cùng với giá trị của nó, có thể có dạng JSON, BLOB, string… Nó được thiết kế theo cách như vậy để có thể xử lý nhiều dữ liệu và tải nặng. Ví dụ về Key-value stores là Riak, Berkeley DB, Amazon DynamoDB...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3860"/>
        </a:solidFill>
      </p:bgPr>
    </p:bg>
    <p:spTree>
      <p:nvGrpSpPr>
        <p:cNvPr id="1" name=""/>
        <p:cNvGrpSpPr/>
        <p:nvPr/>
      </p:nvGrpSpPr>
      <p:grpSpPr>
        <a:xfrm>
          <a:off x="0" y="0"/>
          <a:ext cx="0" cy="0"/>
          <a:chOff x="0" y="0"/>
          <a:chExt cx="0" cy="0"/>
        </a:xfrm>
      </p:grpSpPr>
      <p:grpSp>
        <p:nvGrpSpPr>
          <p:cNvPr name="Group 2" id="2"/>
          <p:cNvGrpSpPr/>
          <p:nvPr/>
        </p:nvGrpSpPr>
        <p:grpSpPr>
          <a:xfrm rot="0">
            <a:off x="1151682" y="514350"/>
            <a:ext cx="16107618" cy="968471"/>
            <a:chOff x="0" y="0"/>
            <a:chExt cx="21476823" cy="1291295"/>
          </a:xfrm>
        </p:grpSpPr>
        <p:grpSp>
          <p:nvGrpSpPr>
            <p:cNvPr name="Group 3" id="3"/>
            <p:cNvGrpSpPr/>
            <p:nvPr/>
          </p:nvGrpSpPr>
          <p:grpSpPr>
            <a:xfrm rot="0">
              <a:off x="0" y="0"/>
              <a:ext cx="21476823" cy="1291295"/>
              <a:chOff x="0" y="0"/>
              <a:chExt cx="5196861" cy="312461"/>
            </a:xfrm>
          </p:grpSpPr>
          <p:sp>
            <p:nvSpPr>
              <p:cNvPr name="Freeform 4" id="4"/>
              <p:cNvSpPr/>
              <p:nvPr/>
            </p:nvSpPr>
            <p:spPr>
              <a:xfrm flipH="false" flipV="false" rot="0">
                <a:off x="0" y="0"/>
                <a:ext cx="5196861" cy="312461"/>
              </a:xfrm>
              <a:custGeom>
                <a:avLst/>
                <a:gdLst/>
                <a:ahLst/>
                <a:cxnLst/>
                <a:rect r="r" b="b" t="t" l="l"/>
                <a:pathLst>
                  <a:path h="312461" w="5196861">
                    <a:moveTo>
                      <a:pt x="0" y="0"/>
                    </a:moveTo>
                    <a:lnTo>
                      <a:pt x="5196861" y="0"/>
                    </a:lnTo>
                    <a:lnTo>
                      <a:pt x="5196861" y="312461"/>
                    </a:lnTo>
                    <a:lnTo>
                      <a:pt x="0" y="312461"/>
                    </a:lnTo>
                    <a:close/>
                  </a:path>
                </a:pathLst>
              </a:custGeom>
              <a:solidFill>
                <a:srgbClr val="FFFFFF"/>
              </a:solidFill>
            </p:spPr>
          </p:sp>
          <p:sp>
            <p:nvSpPr>
              <p:cNvPr name="TextBox 5" id="5"/>
              <p:cNvSpPr txBox="true"/>
              <p:nvPr/>
            </p:nvSpPr>
            <p:spPr>
              <a:xfrm>
                <a:off x="0" y="-38100"/>
                <a:ext cx="5196861" cy="3505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04585" y="286872"/>
              <a:ext cx="18267653" cy="765175"/>
            </a:xfrm>
            <a:prstGeom prst="rect">
              <a:avLst/>
            </a:prstGeom>
          </p:spPr>
          <p:txBody>
            <a:bodyPr anchor="t" rtlCol="false" tIns="0" lIns="0" bIns="0" rIns="0">
              <a:spAutoFit/>
            </a:bodyPr>
            <a:lstStyle/>
            <a:p>
              <a:pPr algn="ctr">
                <a:lnSpc>
                  <a:spcPts val="4200"/>
                </a:lnSpc>
              </a:pPr>
              <a:r>
                <a:rPr lang="en-US" sz="4000" spc="200">
                  <a:solidFill>
                    <a:srgbClr val="000000"/>
                  </a:solidFill>
                  <a:latin typeface="Open Sans Ultra-Bold"/>
                </a:rPr>
                <a:t>2. NO SQL</a:t>
              </a:r>
            </a:p>
          </p:txBody>
        </p:sp>
      </p:grpSp>
      <p:sp>
        <p:nvSpPr>
          <p:cNvPr name="Freeform 7" id="7"/>
          <p:cNvSpPr/>
          <p:nvPr/>
        </p:nvSpPr>
        <p:spPr>
          <a:xfrm flipH="false" flipV="false" rot="0">
            <a:off x="4854419" y="4510614"/>
            <a:ext cx="8702144" cy="5494623"/>
          </a:xfrm>
          <a:custGeom>
            <a:avLst/>
            <a:gdLst/>
            <a:ahLst/>
            <a:cxnLst/>
            <a:rect r="r" b="b" t="t" l="l"/>
            <a:pathLst>
              <a:path h="5494623" w="8702144">
                <a:moveTo>
                  <a:pt x="0" y="0"/>
                </a:moveTo>
                <a:lnTo>
                  <a:pt x="8702144" y="0"/>
                </a:lnTo>
                <a:lnTo>
                  <a:pt x="8702144" y="5494623"/>
                </a:lnTo>
                <a:lnTo>
                  <a:pt x="0" y="5494623"/>
                </a:lnTo>
                <a:lnTo>
                  <a:pt x="0" y="0"/>
                </a:lnTo>
                <a:close/>
              </a:path>
            </a:pathLst>
          </a:custGeom>
          <a:blipFill>
            <a:blip r:embed="rId2"/>
            <a:stretch>
              <a:fillRect l="0" t="0" r="0" b="0"/>
            </a:stretch>
          </a:blipFill>
        </p:spPr>
      </p:sp>
      <p:sp>
        <p:nvSpPr>
          <p:cNvPr name="TextBox 8" id="8"/>
          <p:cNvSpPr txBox="true"/>
          <p:nvPr/>
        </p:nvSpPr>
        <p:spPr>
          <a:xfrm rot="0">
            <a:off x="808520" y="1817747"/>
            <a:ext cx="16450780" cy="2613025"/>
          </a:xfrm>
          <a:prstGeom prst="rect">
            <a:avLst/>
          </a:prstGeom>
        </p:spPr>
        <p:txBody>
          <a:bodyPr anchor="t" rtlCol="false" tIns="0" lIns="0" bIns="0" rIns="0">
            <a:spAutoFit/>
          </a:bodyPr>
          <a:lstStyle/>
          <a:p>
            <a:pPr>
              <a:lnSpc>
                <a:spcPts val="3499"/>
              </a:lnSpc>
            </a:pPr>
            <a:r>
              <a:rPr lang="en-US" sz="2499" spc="249">
                <a:solidFill>
                  <a:srgbClr val="FFFFFF"/>
                </a:solidFill>
                <a:latin typeface="Open Sans"/>
              </a:rPr>
              <a:t>-Một số loại cơ sở dữ liệu NoSQL phổ biến:</a:t>
            </a:r>
          </a:p>
          <a:p>
            <a:pPr marL="539749" indent="-269875" lvl="1">
              <a:lnSpc>
                <a:spcPts val="3499"/>
              </a:lnSpc>
              <a:buFont typeface="Arial"/>
              <a:buChar char="•"/>
            </a:pPr>
            <a:r>
              <a:rPr lang="en-US" sz="2499" spc="249">
                <a:solidFill>
                  <a:srgbClr val="FFFFFF"/>
                </a:solidFill>
                <a:latin typeface="Open Sans"/>
              </a:rPr>
              <a:t>Column : lưu trữ dữ liệu theo cột, trong đó mỗi cột chứa dữ liệu của một trường. Mỗi cột được xử lý riêng biệt. Giá trị của CSDL cột đơn được lưu trữ liên tục và tối ưu hóa cho các truy vấn trên các bộ dữ liệu (dataset) lớn như quản lý kho dữ liệu, kinh doanh thông minh, CRM, danh mục thẻ thư viện. Ví dụ như Cassandra, Hbase</a:t>
            </a:r>
          </a:p>
          <a:p>
            <a:pPr>
              <a:lnSpc>
                <a:spcPts val="34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3860"/>
        </a:solidFill>
      </p:bgPr>
    </p:bg>
    <p:spTree>
      <p:nvGrpSpPr>
        <p:cNvPr id="1" name=""/>
        <p:cNvGrpSpPr/>
        <p:nvPr/>
      </p:nvGrpSpPr>
      <p:grpSpPr>
        <a:xfrm>
          <a:off x="0" y="0"/>
          <a:ext cx="0" cy="0"/>
          <a:chOff x="0" y="0"/>
          <a:chExt cx="0" cy="0"/>
        </a:xfrm>
      </p:grpSpPr>
      <p:grpSp>
        <p:nvGrpSpPr>
          <p:cNvPr name="Group 2" id="2"/>
          <p:cNvGrpSpPr/>
          <p:nvPr/>
        </p:nvGrpSpPr>
        <p:grpSpPr>
          <a:xfrm rot="0">
            <a:off x="1151682" y="514350"/>
            <a:ext cx="16107618" cy="968471"/>
            <a:chOff x="0" y="0"/>
            <a:chExt cx="21476823" cy="1291295"/>
          </a:xfrm>
        </p:grpSpPr>
        <p:grpSp>
          <p:nvGrpSpPr>
            <p:cNvPr name="Group 3" id="3"/>
            <p:cNvGrpSpPr/>
            <p:nvPr/>
          </p:nvGrpSpPr>
          <p:grpSpPr>
            <a:xfrm rot="0">
              <a:off x="0" y="0"/>
              <a:ext cx="21476823" cy="1291295"/>
              <a:chOff x="0" y="0"/>
              <a:chExt cx="5196861" cy="312461"/>
            </a:xfrm>
          </p:grpSpPr>
          <p:sp>
            <p:nvSpPr>
              <p:cNvPr name="Freeform 4" id="4"/>
              <p:cNvSpPr/>
              <p:nvPr/>
            </p:nvSpPr>
            <p:spPr>
              <a:xfrm flipH="false" flipV="false" rot="0">
                <a:off x="0" y="0"/>
                <a:ext cx="5196861" cy="312461"/>
              </a:xfrm>
              <a:custGeom>
                <a:avLst/>
                <a:gdLst/>
                <a:ahLst/>
                <a:cxnLst/>
                <a:rect r="r" b="b" t="t" l="l"/>
                <a:pathLst>
                  <a:path h="312461" w="5196861">
                    <a:moveTo>
                      <a:pt x="0" y="0"/>
                    </a:moveTo>
                    <a:lnTo>
                      <a:pt x="5196861" y="0"/>
                    </a:lnTo>
                    <a:lnTo>
                      <a:pt x="5196861" y="312461"/>
                    </a:lnTo>
                    <a:lnTo>
                      <a:pt x="0" y="312461"/>
                    </a:lnTo>
                    <a:close/>
                  </a:path>
                </a:pathLst>
              </a:custGeom>
              <a:solidFill>
                <a:srgbClr val="FFFFFF"/>
              </a:solidFill>
            </p:spPr>
          </p:sp>
          <p:sp>
            <p:nvSpPr>
              <p:cNvPr name="TextBox 5" id="5"/>
              <p:cNvSpPr txBox="true"/>
              <p:nvPr/>
            </p:nvSpPr>
            <p:spPr>
              <a:xfrm>
                <a:off x="0" y="-38100"/>
                <a:ext cx="5196861" cy="3505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04585" y="286872"/>
              <a:ext cx="18267653" cy="765175"/>
            </a:xfrm>
            <a:prstGeom prst="rect">
              <a:avLst/>
            </a:prstGeom>
          </p:spPr>
          <p:txBody>
            <a:bodyPr anchor="t" rtlCol="false" tIns="0" lIns="0" bIns="0" rIns="0">
              <a:spAutoFit/>
            </a:bodyPr>
            <a:lstStyle/>
            <a:p>
              <a:pPr algn="ctr">
                <a:lnSpc>
                  <a:spcPts val="4200"/>
                </a:lnSpc>
              </a:pPr>
              <a:r>
                <a:rPr lang="en-US" sz="4000" spc="200">
                  <a:solidFill>
                    <a:srgbClr val="000000"/>
                  </a:solidFill>
                  <a:latin typeface="Open Sans Ultra-Bold"/>
                </a:rPr>
                <a:t>2. NO SQL</a:t>
              </a:r>
            </a:p>
          </p:txBody>
        </p:sp>
      </p:grpSp>
      <p:sp>
        <p:nvSpPr>
          <p:cNvPr name="Freeform 7" id="7"/>
          <p:cNvSpPr/>
          <p:nvPr/>
        </p:nvSpPr>
        <p:spPr>
          <a:xfrm flipH="false" flipV="false" rot="0">
            <a:off x="4557692" y="4540084"/>
            <a:ext cx="9142498" cy="5435684"/>
          </a:xfrm>
          <a:custGeom>
            <a:avLst/>
            <a:gdLst/>
            <a:ahLst/>
            <a:cxnLst/>
            <a:rect r="r" b="b" t="t" l="l"/>
            <a:pathLst>
              <a:path h="5435684" w="9142498">
                <a:moveTo>
                  <a:pt x="0" y="0"/>
                </a:moveTo>
                <a:lnTo>
                  <a:pt x="9142497" y="0"/>
                </a:lnTo>
                <a:lnTo>
                  <a:pt x="9142497" y="5435683"/>
                </a:lnTo>
                <a:lnTo>
                  <a:pt x="0" y="5435683"/>
                </a:lnTo>
                <a:lnTo>
                  <a:pt x="0" y="0"/>
                </a:lnTo>
                <a:close/>
              </a:path>
            </a:pathLst>
          </a:custGeom>
          <a:blipFill>
            <a:blip r:embed="rId2"/>
            <a:stretch>
              <a:fillRect l="0" t="0" r="0" b="0"/>
            </a:stretch>
          </a:blipFill>
        </p:spPr>
      </p:sp>
      <p:sp>
        <p:nvSpPr>
          <p:cNvPr name="TextBox 8" id="8"/>
          <p:cNvSpPr txBox="true"/>
          <p:nvPr/>
        </p:nvSpPr>
        <p:spPr>
          <a:xfrm rot="0">
            <a:off x="808520" y="1817747"/>
            <a:ext cx="16640841" cy="3051175"/>
          </a:xfrm>
          <a:prstGeom prst="rect">
            <a:avLst/>
          </a:prstGeom>
        </p:spPr>
        <p:txBody>
          <a:bodyPr anchor="t" rtlCol="false" tIns="0" lIns="0" bIns="0" rIns="0">
            <a:spAutoFit/>
          </a:bodyPr>
          <a:lstStyle/>
          <a:p>
            <a:pPr>
              <a:lnSpc>
                <a:spcPts val="3499"/>
              </a:lnSpc>
            </a:pPr>
            <a:r>
              <a:rPr lang="en-US" sz="2499" spc="249">
                <a:solidFill>
                  <a:srgbClr val="FFFFFF"/>
                </a:solidFill>
                <a:latin typeface="Open Sans"/>
              </a:rPr>
              <a:t>-Một số loại cơ sở dữ liệu NoSQL phổ biến:</a:t>
            </a:r>
          </a:p>
          <a:p>
            <a:pPr marL="539749" indent="-269875" lvl="1">
              <a:lnSpc>
                <a:spcPts val="3499"/>
              </a:lnSpc>
              <a:buFont typeface="Arial"/>
              <a:buChar char="•"/>
            </a:pPr>
            <a:r>
              <a:rPr lang="en-US" sz="2499" spc="249">
                <a:solidFill>
                  <a:srgbClr val="FFFFFF"/>
                </a:solidFill>
                <a:latin typeface="Open Sans"/>
              </a:rPr>
              <a:t>Graph stores: Một cơ sở dữ liệu kiểu đồ thị lưu trữ các thực thể cũng như các mối quan hệ giữa các thực thể đó. Thực thể được lưu trữ dưới dạng một node với mối quan hệ là các cạnh. Một cạnh biểu thị một mối quan hệ giữa các node. Mỗi node và cạnh có một định danh duy nhất. Được sử dụng để lưu trữ thông tin về các mạng dữ liệu, chẳng hạn như các kết nối xã hội. Ví dụ Graph stores: Neo4J và Giraph...</a:t>
            </a:r>
          </a:p>
          <a:p>
            <a:pPr>
              <a:lnSpc>
                <a:spcPts val="34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3860"/>
        </a:solidFill>
      </p:bgPr>
    </p:bg>
    <p:spTree>
      <p:nvGrpSpPr>
        <p:cNvPr id="1" name=""/>
        <p:cNvGrpSpPr/>
        <p:nvPr/>
      </p:nvGrpSpPr>
      <p:grpSpPr>
        <a:xfrm>
          <a:off x="0" y="0"/>
          <a:ext cx="0" cy="0"/>
          <a:chOff x="0" y="0"/>
          <a:chExt cx="0" cy="0"/>
        </a:xfrm>
      </p:grpSpPr>
      <p:grpSp>
        <p:nvGrpSpPr>
          <p:cNvPr name="Group 2" id="2"/>
          <p:cNvGrpSpPr/>
          <p:nvPr/>
        </p:nvGrpSpPr>
        <p:grpSpPr>
          <a:xfrm rot="0">
            <a:off x="1151682" y="514350"/>
            <a:ext cx="16107618" cy="968471"/>
            <a:chOff x="0" y="0"/>
            <a:chExt cx="21476823" cy="1291295"/>
          </a:xfrm>
        </p:grpSpPr>
        <p:grpSp>
          <p:nvGrpSpPr>
            <p:cNvPr name="Group 3" id="3"/>
            <p:cNvGrpSpPr/>
            <p:nvPr/>
          </p:nvGrpSpPr>
          <p:grpSpPr>
            <a:xfrm rot="0">
              <a:off x="0" y="0"/>
              <a:ext cx="21476823" cy="1291295"/>
              <a:chOff x="0" y="0"/>
              <a:chExt cx="5196861" cy="312461"/>
            </a:xfrm>
          </p:grpSpPr>
          <p:sp>
            <p:nvSpPr>
              <p:cNvPr name="Freeform 4" id="4"/>
              <p:cNvSpPr/>
              <p:nvPr/>
            </p:nvSpPr>
            <p:spPr>
              <a:xfrm flipH="false" flipV="false" rot="0">
                <a:off x="0" y="0"/>
                <a:ext cx="5196861" cy="312461"/>
              </a:xfrm>
              <a:custGeom>
                <a:avLst/>
                <a:gdLst/>
                <a:ahLst/>
                <a:cxnLst/>
                <a:rect r="r" b="b" t="t" l="l"/>
                <a:pathLst>
                  <a:path h="312461" w="5196861">
                    <a:moveTo>
                      <a:pt x="0" y="0"/>
                    </a:moveTo>
                    <a:lnTo>
                      <a:pt x="5196861" y="0"/>
                    </a:lnTo>
                    <a:lnTo>
                      <a:pt x="5196861" y="312461"/>
                    </a:lnTo>
                    <a:lnTo>
                      <a:pt x="0" y="312461"/>
                    </a:lnTo>
                    <a:close/>
                  </a:path>
                </a:pathLst>
              </a:custGeom>
              <a:solidFill>
                <a:srgbClr val="FFFFFF"/>
              </a:solidFill>
            </p:spPr>
          </p:sp>
          <p:sp>
            <p:nvSpPr>
              <p:cNvPr name="TextBox 5" id="5"/>
              <p:cNvSpPr txBox="true"/>
              <p:nvPr/>
            </p:nvSpPr>
            <p:spPr>
              <a:xfrm>
                <a:off x="0" y="-38100"/>
                <a:ext cx="5196861" cy="3505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04585" y="286872"/>
              <a:ext cx="18267653" cy="765175"/>
            </a:xfrm>
            <a:prstGeom prst="rect">
              <a:avLst/>
            </a:prstGeom>
          </p:spPr>
          <p:txBody>
            <a:bodyPr anchor="t" rtlCol="false" tIns="0" lIns="0" bIns="0" rIns="0">
              <a:spAutoFit/>
            </a:bodyPr>
            <a:lstStyle/>
            <a:p>
              <a:pPr algn="ctr">
                <a:lnSpc>
                  <a:spcPts val="4200"/>
                </a:lnSpc>
              </a:pPr>
              <a:r>
                <a:rPr lang="en-US" sz="4000" spc="200">
                  <a:solidFill>
                    <a:srgbClr val="000000"/>
                  </a:solidFill>
                  <a:latin typeface="Open Sans Ultra-Bold"/>
                </a:rPr>
                <a:t>2. NO SQL</a:t>
              </a:r>
            </a:p>
          </p:txBody>
        </p:sp>
      </p:grpSp>
      <p:sp>
        <p:nvSpPr>
          <p:cNvPr name="Freeform 7" id="7"/>
          <p:cNvSpPr/>
          <p:nvPr/>
        </p:nvSpPr>
        <p:spPr>
          <a:xfrm flipH="false" flipV="false" rot="0">
            <a:off x="4650049" y="4373622"/>
            <a:ext cx="10128266" cy="3269922"/>
          </a:xfrm>
          <a:custGeom>
            <a:avLst/>
            <a:gdLst/>
            <a:ahLst/>
            <a:cxnLst/>
            <a:rect r="r" b="b" t="t" l="l"/>
            <a:pathLst>
              <a:path h="3269922" w="10128266">
                <a:moveTo>
                  <a:pt x="0" y="0"/>
                </a:moveTo>
                <a:lnTo>
                  <a:pt x="10128266" y="0"/>
                </a:lnTo>
                <a:lnTo>
                  <a:pt x="10128266" y="3269923"/>
                </a:lnTo>
                <a:lnTo>
                  <a:pt x="0" y="3269923"/>
                </a:lnTo>
                <a:lnTo>
                  <a:pt x="0" y="0"/>
                </a:lnTo>
                <a:close/>
              </a:path>
            </a:pathLst>
          </a:custGeom>
          <a:blipFill>
            <a:blip r:embed="rId2"/>
            <a:stretch>
              <a:fillRect l="0" t="0" r="0" b="0"/>
            </a:stretch>
          </a:blipFill>
        </p:spPr>
      </p:sp>
      <p:sp>
        <p:nvSpPr>
          <p:cNvPr name="TextBox 8" id="8"/>
          <p:cNvSpPr txBox="true"/>
          <p:nvPr/>
        </p:nvSpPr>
        <p:spPr>
          <a:xfrm rot="0">
            <a:off x="808520" y="1817747"/>
            <a:ext cx="16640841" cy="2174875"/>
          </a:xfrm>
          <a:prstGeom prst="rect">
            <a:avLst/>
          </a:prstGeom>
        </p:spPr>
        <p:txBody>
          <a:bodyPr anchor="t" rtlCol="false" tIns="0" lIns="0" bIns="0" rIns="0">
            <a:spAutoFit/>
          </a:bodyPr>
          <a:lstStyle/>
          <a:p>
            <a:pPr>
              <a:lnSpc>
                <a:spcPts val="3499"/>
              </a:lnSpc>
            </a:pPr>
            <a:r>
              <a:rPr lang="en-US" sz="2499" spc="249">
                <a:solidFill>
                  <a:srgbClr val="FFFFFF"/>
                </a:solidFill>
                <a:latin typeface="Open Sans"/>
              </a:rPr>
              <a:t>-Một số loại cơ sở dữ liệu NoSQL phổ biến:</a:t>
            </a:r>
          </a:p>
          <a:p>
            <a:pPr marL="539749" indent="-269875" lvl="1">
              <a:lnSpc>
                <a:spcPts val="3499"/>
              </a:lnSpc>
              <a:buFont typeface="Arial"/>
              <a:buChar char="•"/>
            </a:pPr>
            <a:r>
              <a:rPr lang="en-US" sz="2499" spc="249">
                <a:solidFill>
                  <a:srgbClr val="FFFFFF"/>
                </a:solidFill>
                <a:latin typeface="Open Sans"/>
              </a:rPr>
              <a:t>Document: ghép từng khóa với cấu trúc dữ liệu phức tạp được gọi là tài liệu. Tài liệu có thể chứa nhiều cặp khóa-giá trị khác nhau hoặc cặp khóa-mảng hoặc thậm chí các tài liệu lồng nhau. Ví dụ: MongoDB, OrientDB, RavenDB…</a:t>
            </a:r>
          </a:p>
          <a:p>
            <a:pPr>
              <a:lnSpc>
                <a:spcPts val="3499"/>
              </a:lnSpc>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53860"/>
        </a:solidFill>
      </p:bgPr>
    </p:bg>
    <p:spTree>
      <p:nvGrpSpPr>
        <p:cNvPr id="1" name=""/>
        <p:cNvGrpSpPr/>
        <p:nvPr/>
      </p:nvGrpSpPr>
      <p:grpSpPr>
        <a:xfrm>
          <a:off x="0" y="0"/>
          <a:ext cx="0" cy="0"/>
          <a:chOff x="0" y="0"/>
          <a:chExt cx="0" cy="0"/>
        </a:xfrm>
      </p:grpSpPr>
      <p:sp>
        <p:nvSpPr>
          <p:cNvPr name="TextBox 2" id="2"/>
          <p:cNvSpPr txBox="true"/>
          <p:nvPr/>
        </p:nvSpPr>
        <p:spPr>
          <a:xfrm rot="0">
            <a:off x="4361328" y="485262"/>
            <a:ext cx="9565344" cy="596265"/>
          </a:xfrm>
          <a:prstGeom prst="rect">
            <a:avLst/>
          </a:prstGeom>
        </p:spPr>
        <p:txBody>
          <a:bodyPr anchor="t" rtlCol="false" tIns="0" lIns="0" bIns="0" rIns="0">
            <a:spAutoFit/>
          </a:bodyPr>
          <a:lstStyle/>
          <a:p>
            <a:pPr algn="ctr">
              <a:lnSpc>
                <a:spcPts val="4620"/>
              </a:lnSpc>
            </a:pPr>
            <a:r>
              <a:rPr lang="en-US" sz="4200">
                <a:solidFill>
                  <a:srgbClr val="FAFAFA"/>
                </a:solidFill>
                <a:latin typeface="Open Sans Bold"/>
              </a:rPr>
              <a:t>SQL VS NO SQL</a:t>
            </a:r>
          </a:p>
        </p:txBody>
      </p:sp>
      <p:sp>
        <p:nvSpPr>
          <p:cNvPr name="AutoShape 3" id="3"/>
          <p:cNvSpPr/>
          <p:nvPr/>
        </p:nvSpPr>
        <p:spPr>
          <a:xfrm>
            <a:off x="1778876" y="2421082"/>
            <a:ext cx="15034390" cy="0"/>
          </a:xfrm>
          <a:prstGeom prst="line">
            <a:avLst/>
          </a:prstGeom>
          <a:ln cap="flat" w="38100">
            <a:solidFill>
              <a:srgbClr val="FFFFFF"/>
            </a:solidFill>
            <a:prstDash val="solid"/>
            <a:headEnd type="none" len="sm" w="sm"/>
            <a:tailEnd type="none" len="sm" w="sm"/>
          </a:ln>
        </p:spPr>
      </p:sp>
      <p:sp>
        <p:nvSpPr>
          <p:cNvPr name="AutoShape 4" id="4"/>
          <p:cNvSpPr/>
          <p:nvPr/>
        </p:nvSpPr>
        <p:spPr>
          <a:xfrm>
            <a:off x="9277021" y="1443500"/>
            <a:ext cx="9525" cy="7814777"/>
          </a:xfrm>
          <a:prstGeom prst="line">
            <a:avLst/>
          </a:prstGeom>
          <a:ln cap="flat" w="38100">
            <a:solidFill>
              <a:srgbClr val="FFFFFF"/>
            </a:solidFill>
            <a:prstDash val="solid"/>
            <a:headEnd type="none" len="sm" w="sm"/>
            <a:tailEnd type="none" len="sm" w="sm"/>
          </a:ln>
        </p:spPr>
      </p:sp>
      <p:sp>
        <p:nvSpPr>
          <p:cNvPr name="AutoShape 5" id="5"/>
          <p:cNvSpPr/>
          <p:nvPr/>
        </p:nvSpPr>
        <p:spPr>
          <a:xfrm>
            <a:off x="1759826" y="3612100"/>
            <a:ext cx="15034390" cy="0"/>
          </a:xfrm>
          <a:prstGeom prst="line">
            <a:avLst/>
          </a:prstGeom>
          <a:ln cap="flat" w="38100">
            <a:solidFill>
              <a:srgbClr val="FFFFFF"/>
            </a:solidFill>
            <a:prstDash val="solid"/>
            <a:headEnd type="none" len="sm" w="sm"/>
            <a:tailEnd type="none" len="sm" w="sm"/>
          </a:ln>
        </p:spPr>
      </p:sp>
      <p:sp>
        <p:nvSpPr>
          <p:cNvPr name="AutoShape 6" id="6"/>
          <p:cNvSpPr/>
          <p:nvPr/>
        </p:nvSpPr>
        <p:spPr>
          <a:xfrm>
            <a:off x="1759826" y="5162550"/>
            <a:ext cx="15034390" cy="0"/>
          </a:xfrm>
          <a:prstGeom prst="line">
            <a:avLst/>
          </a:prstGeom>
          <a:ln cap="flat" w="38100">
            <a:solidFill>
              <a:srgbClr val="FFFFFF"/>
            </a:solidFill>
            <a:prstDash val="solid"/>
            <a:headEnd type="none" len="sm" w="sm"/>
            <a:tailEnd type="none" len="sm" w="sm"/>
          </a:ln>
        </p:spPr>
      </p:sp>
      <p:sp>
        <p:nvSpPr>
          <p:cNvPr name="AutoShape 7" id="7"/>
          <p:cNvSpPr/>
          <p:nvPr/>
        </p:nvSpPr>
        <p:spPr>
          <a:xfrm>
            <a:off x="1759826" y="6049073"/>
            <a:ext cx="15034390" cy="0"/>
          </a:xfrm>
          <a:prstGeom prst="line">
            <a:avLst/>
          </a:prstGeom>
          <a:ln cap="flat" w="38100">
            <a:solidFill>
              <a:srgbClr val="FFFFFF"/>
            </a:solidFill>
            <a:prstDash val="solid"/>
            <a:headEnd type="none" len="sm" w="sm"/>
            <a:tailEnd type="none" len="sm" w="sm"/>
          </a:ln>
        </p:spPr>
      </p:sp>
      <p:sp>
        <p:nvSpPr>
          <p:cNvPr name="AutoShape 8" id="8"/>
          <p:cNvSpPr/>
          <p:nvPr/>
        </p:nvSpPr>
        <p:spPr>
          <a:xfrm>
            <a:off x="1759826" y="7411411"/>
            <a:ext cx="15034390" cy="0"/>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3560748" y="1540872"/>
            <a:ext cx="3436901"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Open Sans Bold"/>
              </a:rPr>
              <a:t>SQL</a:t>
            </a:r>
          </a:p>
        </p:txBody>
      </p:sp>
      <p:sp>
        <p:nvSpPr>
          <p:cNvPr name="TextBox 10" id="10"/>
          <p:cNvSpPr txBox="true"/>
          <p:nvPr/>
        </p:nvSpPr>
        <p:spPr>
          <a:xfrm rot="0">
            <a:off x="11029376" y="1504359"/>
            <a:ext cx="3436901" cy="49530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Open Sans Bold"/>
              </a:rPr>
              <a:t>NoSQL</a:t>
            </a:r>
          </a:p>
        </p:txBody>
      </p:sp>
      <p:sp>
        <p:nvSpPr>
          <p:cNvPr name="TextBox 11" id="11"/>
          <p:cNvSpPr txBox="true"/>
          <p:nvPr/>
        </p:nvSpPr>
        <p:spPr>
          <a:xfrm rot="0">
            <a:off x="2491657" y="2637375"/>
            <a:ext cx="6335327"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Open Sans"/>
              </a:rPr>
              <a:t>Sử dụng ngôn ngữ SQL để truy vấn dữ liệu</a:t>
            </a:r>
          </a:p>
        </p:txBody>
      </p:sp>
      <p:sp>
        <p:nvSpPr>
          <p:cNvPr name="TextBox 12" id="12"/>
          <p:cNvSpPr txBox="true"/>
          <p:nvPr/>
        </p:nvSpPr>
        <p:spPr>
          <a:xfrm rot="0">
            <a:off x="9560254" y="2593100"/>
            <a:ext cx="7253011" cy="1298575"/>
          </a:xfrm>
          <a:prstGeom prst="rect">
            <a:avLst/>
          </a:prstGeom>
        </p:spPr>
        <p:txBody>
          <a:bodyPr anchor="t" rtlCol="false" tIns="0" lIns="0" bIns="0" rIns="0">
            <a:spAutoFit/>
          </a:bodyPr>
          <a:lstStyle/>
          <a:p>
            <a:pPr algn="just">
              <a:lnSpc>
                <a:spcPts val="3499"/>
              </a:lnSpc>
            </a:pPr>
            <a:r>
              <a:rPr lang="en-US" sz="2499">
                <a:solidFill>
                  <a:srgbClr val="FFFFFF"/>
                </a:solidFill>
                <a:latin typeface="Open Sans"/>
              </a:rPr>
              <a:t>Không sử dụng SQL, Không khai báo ngôn ngữ truy vấn dữ liệu</a:t>
            </a:r>
          </a:p>
          <a:p>
            <a:pPr algn="just">
              <a:lnSpc>
                <a:spcPts val="3499"/>
              </a:lnSpc>
              <a:spcBef>
                <a:spcPct val="0"/>
              </a:spcBef>
            </a:pPr>
          </a:p>
        </p:txBody>
      </p:sp>
      <p:sp>
        <p:nvSpPr>
          <p:cNvPr name="TextBox 13" id="13"/>
          <p:cNvSpPr txBox="true"/>
          <p:nvPr/>
        </p:nvSpPr>
        <p:spPr>
          <a:xfrm rot="0">
            <a:off x="2491657" y="3821650"/>
            <a:ext cx="5725797" cy="422275"/>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Open Sans"/>
              </a:rPr>
              <a:t>Dữ liệu có cấu trúc, có tổ chức</a:t>
            </a:r>
          </a:p>
        </p:txBody>
      </p:sp>
      <p:sp>
        <p:nvSpPr>
          <p:cNvPr name="TextBox 14" id="14"/>
          <p:cNvSpPr txBox="true"/>
          <p:nvPr/>
        </p:nvSpPr>
        <p:spPr>
          <a:xfrm rot="0">
            <a:off x="9560254" y="3789900"/>
            <a:ext cx="7484546" cy="1298575"/>
          </a:xfrm>
          <a:prstGeom prst="rect">
            <a:avLst/>
          </a:prstGeom>
        </p:spPr>
        <p:txBody>
          <a:bodyPr anchor="t" rtlCol="false" tIns="0" lIns="0" bIns="0" rIns="0">
            <a:spAutoFit/>
          </a:bodyPr>
          <a:lstStyle/>
          <a:p>
            <a:pPr algn="just">
              <a:lnSpc>
                <a:spcPts val="3499"/>
              </a:lnSpc>
            </a:pPr>
            <a:r>
              <a:rPr lang="en-US" sz="2499">
                <a:solidFill>
                  <a:srgbClr val="FFFFFF"/>
                </a:solidFill>
                <a:latin typeface="Open Sans"/>
              </a:rPr>
              <a:t>Dữ liệu đa dạng, có thể có cấu trúc, bán cấu trúc, không cấu trúc, đa hình, …</a:t>
            </a:r>
          </a:p>
          <a:p>
            <a:pPr algn="just">
              <a:lnSpc>
                <a:spcPts val="3499"/>
              </a:lnSpc>
              <a:spcBef>
                <a:spcPct val="0"/>
              </a:spcBef>
            </a:pPr>
            <a:r>
              <a:rPr lang="en-US" sz="2499">
                <a:solidFill>
                  <a:srgbClr val="FFFFFF"/>
                </a:solidFill>
                <a:latin typeface="Open Sans"/>
              </a:rPr>
              <a:t>Dữ liệu phi quan hệ và không thể đoán trước</a:t>
            </a:r>
          </a:p>
        </p:txBody>
      </p:sp>
      <p:sp>
        <p:nvSpPr>
          <p:cNvPr name="TextBox 15" id="15"/>
          <p:cNvSpPr txBox="true"/>
          <p:nvPr/>
        </p:nvSpPr>
        <p:spPr>
          <a:xfrm rot="0">
            <a:off x="2491657" y="5275491"/>
            <a:ext cx="4509401" cy="422275"/>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Open Sans"/>
              </a:rPr>
              <a:t>Có định nghĩa schema cụ thể</a:t>
            </a:r>
          </a:p>
        </p:txBody>
      </p:sp>
      <p:sp>
        <p:nvSpPr>
          <p:cNvPr name="TextBox 16" id="16"/>
          <p:cNvSpPr txBox="true"/>
          <p:nvPr/>
        </p:nvSpPr>
        <p:spPr>
          <a:xfrm rot="0">
            <a:off x="9560254" y="5275491"/>
            <a:ext cx="7253011" cy="422275"/>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Open Sans"/>
              </a:rPr>
              <a:t>Không định nghĩa schema, cấu trúc linh hoạt</a:t>
            </a:r>
          </a:p>
        </p:txBody>
      </p:sp>
      <p:sp>
        <p:nvSpPr>
          <p:cNvPr name="TextBox 17" id="17"/>
          <p:cNvSpPr txBox="true"/>
          <p:nvPr/>
        </p:nvSpPr>
        <p:spPr>
          <a:xfrm rot="0">
            <a:off x="2491657" y="6268148"/>
            <a:ext cx="6611501" cy="860425"/>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Open Sans"/>
              </a:rPr>
              <a:t>Dữ liệu và các quan hệ được lưu trữ trong các bảng riêng biệt</a:t>
            </a:r>
          </a:p>
        </p:txBody>
      </p:sp>
      <p:sp>
        <p:nvSpPr>
          <p:cNvPr name="TextBox 18" id="18"/>
          <p:cNvSpPr txBox="true"/>
          <p:nvPr/>
        </p:nvSpPr>
        <p:spPr>
          <a:xfrm rot="0">
            <a:off x="9541204" y="6201473"/>
            <a:ext cx="7253011" cy="860425"/>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Open Sans"/>
              </a:rPr>
              <a:t>Document databases, Graph stores, Key-value stores, Wide-column stores</a:t>
            </a:r>
          </a:p>
        </p:txBody>
      </p:sp>
      <p:sp>
        <p:nvSpPr>
          <p:cNvPr name="AutoShape 19" id="19"/>
          <p:cNvSpPr/>
          <p:nvPr/>
        </p:nvSpPr>
        <p:spPr>
          <a:xfrm>
            <a:off x="1778876" y="8508841"/>
            <a:ext cx="15034390" cy="0"/>
          </a:xfrm>
          <a:prstGeom prst="line">
            <a:avLst/>
          </a:prstGeom>
          <a:ln cap="flat" w="38100">
            <a:solidFill>
              <a:srgbClr val="FFFFFF"/>
            </a:solidFill>
            <a:prstDash val="solid"/>
            <a:headEnd type="none" len="sm" w="sm"/>
            <a:tailEnd type="none" len="sm" w="sm"/>
          </a:ln>
        </p:spPr>
      </p:sp>
      <p:sp>
        <p:nvSpPr>
          <p:cNvPr name="TextBox 20" id="20"/>
          <p:cNvSpPr txBox="true"/>
          <p:nvPr/>
        </p:nvSpPr>
        <p:spPr>
          <a:xfrm rot="0">
            <a:off x="2501182" y="7775911"/>
            <a:ext cx="5716272" cy="422275"/>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Open Sans"/>
              </a:rPr>
              <a:t>Có tính chặt chẽ nhưng khó mở rộng</a:t>
            </a:r>
          </a:p>
        </p:txBody>
      </p:sp>
      <p:sp>
        <p:nvSpPr>
          <p:cNvPr name="TextBox 21" id="21"/>
          <p:cNvSpPr txBox="true"/>
          <p:nvPr/>
        </p:nvSpPr>
        <p:spPr>
          <a:xfrm rot="0">
            <a:off x="2501182" y="8727916"/>
            <a:ext cx="5883552" cy="860425"/>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Open Sans"/>
              </a:rPr>
              <a:t>MySQL, PostGreSQL, Microsoft SQL Server, Oracle, ...       </a:t>
            </a:r>
          </a:p>
        </p:txBody>
      </p:sp>
      <p:sp>
        <p:nvSpPr>
          <p:cNvPr name="TextBox 22" id="22"/>
          <p:cNvSpPr txBox="true"/>
          <p:nvPr/>
        </p:nvSpPr>
        <p:spPr>
          <a:xfrm rot="0">
            <a:off x="9541204" y="7506101"/>
            <a:ext cx="7253011" cy="860425"/>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Open Sans"/>
              </a:rPr>
              <a:t>Ưu tiên cho hiệu năng, tính sẵn sàng cao và khả năng mở rộng, dễ dàng phân tán</a:t>
            </a:r>
          </a:p>
        </p:txBody>
      </p:sp>
      <p:sp>
        <p:nvSpPr>
          <p:cNvPr name="TextBox 23" id="23"/>
          <p:cNvSpPr txBox="true"/>
          <p:nvPr/>
        </p:nvSpPr>
        <p:spPr>
          <a:xfrm rot="0">
            <a:off x="9560254" y="8565991"/>
            <a:ext cx="7253011" cy="860425"/>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Open Sans"/>
              </a:rPr>
              <a:t>MongoDB, RavenDB, Amazon DynamoDB, Riak,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DAF2zW-dncQ</dc:identifier>
  <dcterms:modified xsi:type="dcterms:W3CDTF">2011-08-01T06:04:30Z</dcterms:modified>
  <cp:revision>1</cp:revision>
  <dc:title>Bản sao của Bản sao của Rimberio.co</dc:title>
</cp:coreProperties>
</file>